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handoutMasterIdLst>
    <p:handoutMasterId r:id="rId51"/>
  </p:handoutMasterIdLst>
  <p:sldIdLst>
    <p:sldId id="256" r:id="rId2"/>
    <p:sldId id="447" r:id="rId3"/>
    <p:sldId id="448" r:id="rId4"/>
    <p:sldId id="449" r:id="rId5"/>
    <p:sldId id="450" r:id="rId6"/>
    <p:sldId id="451" r:id="rId7"/>
    <p:sldId id="452" r:id="rId8"/>
    <p:sldId id="453" r:id="rId9"/>
    <p:sldId id="454" r:id="rId10"/>
    <p:sldId id="455" r:id="rId11"/>
    <p:sldId id="457" r:id="rId12"/>
    <p:sldId id="511" r:id="rId13"/>
    <p:sldId id="512" r:id="rId14"/>
    <p:sldId id="513" r:id="rId15"/>
    <p:sldId id="514" r:id="rId16"/>
    <p:sldId id="515" r:id="rId17"/>
    <p:sldId id="516" r:id="rId18"/>
    <p:sldId id="517" r:id="rId19"/>
    <p:sldId id="518" r:id="rId20"/>
    <p:sldId id="545" r:id="rId21"/>
    <p:sldId id="546" r:id="rId22"/>
    <p:sldId id="547" r:id="rId23"/>
    <p:sldId id="521" r:id="rId24"/>
    <p:sldId id="522"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49" r:id="rId39"/>
    <p:sldId id="548" r:id="rId40"/>
    <p:sldId id="550" r:id="rId41"/>
    <p:sldId id="554" r:id="rId42"/>
    <p:sldId id="556" r:id="rId43"/>
    <p:sldId id="553" r:id="rId44"/>
    <p:sldId id="555" r:id="rId45"/>
    <p:sldId id="537" r:id="rId46"/>
    <p:sldId id="551" r:id="rId47"/>
    <p:sldId id="456" r:id="rId48"/>
    <p:sldId id="259"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2E03CD"/>
    <a:srgbClr val="542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53" autoAdjust="0"/>
  </p:normalViewPr>
  <p:slideViewPr>
    <p:cSldViewPr>
      <p:cViewPr varScale="1">
        <p:scale>
          <a:sx n="80" d="100"/>
          <a:sy n="80" d="100"/>
        </p:scale>
        <p:origin x="152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emf"/><Relationship Id="rId1" Type="http://schemas.openxmlformats.org/officeDocument/2006/relationships/image" Target="../media/image121.wmf"/><Relationship Id="rId4" Type="http://schemas.openxmlformats.org/officeDocument/2006/relationships/image" Target="../media/image12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7.emf"/><Relationship Id="rId1" Type="http://schemas.openxmlformats.org/officeDocument/2006/relationships/image" Target="../media/image12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4"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AB4DCC1-E161-4102-BAE4-CBEB2622516C}" type="datetimeFigureOut">
              <a:rPr lang="zh-CN" altLang="en-US" smtClean="0"/>
              <a:t>2022/10/7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4EAE47-AC5F-4A85-9851-34329BFE7F90}"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3B737C-90AD-4B01-A1A4-FB02ED784060}" type="datetimeFigureOut">
              <a:rPr lang="zh-CN" altLang="en-US" smtClean="0"/>
              <a:t>2022/10/7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5C0CD1-E418-4684-B920-56317F695B7C}"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11</a:t>
            </a:fld>
            <a:endParaRPr lang="en-US" altLang="zh-CN"/>
          </a:p>
        </p:txBody>
      </p:sp>
    </p:spTree>
    <p:extLst>
      <p:ext uri="{BB962C8B-B14F-4D97-AF65-F5344CB8AC3E}">
        <p14:creationId xmlns:p14="http://schemas.microsoft.com/office/powerpoint/2010/main" val="3635387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16</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22</a:t>
            </a:fld>
            <a:endParaRPr lang="en-US" altLang="zh-CN"/>
          </a:p>
        </p:txBody>
      </p:sp>
    </p:spTree>
    <p:extLst>
      <p:ext uri="{BB962C8B-B14F-4D97-AF65-F5344CB8AC3E}">
        <p14:creationId xmlns:p14="http://schemas.microsoft.com/office/powerpoint/2010/main" val="65501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29</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36</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38</a:t>
            </a:fld>
            <a:endParaRPr lang="en-US" altLang="zh-CN"/>
          </a:p>
        </p:txBody>
      </p:sp>
    </p:spTree>
    <p:extLst>
      <p:ext uri="{BB962C8B-B14F-4D97-AF65-F5344CB8AC3E}">
        <p14:creationId xmlns:p14="http://schemas.microsoft.com/office/powerpoint/2010/main" val="341258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39</a:t>
            </a:fld>
            <a:endParaRPr lang="en-US" altLang="zh-CN"/>
          </a:p>
        </p:txBody>
      </p:sp>
    </p:spTree>
    <p:extLst>
      <p:ext uri="{BB962C8B-B14F-4D97-AF65-F5344CB8AC3E}">
        <p14:creationId xmlns:p14="http://schemas.microsoft.com/office/powerpoint/2010/main" val="973268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40</a:t>
            </a:fld>
            <a:endParaRPr lang="en-US" altLang="zh-CN"/>
          </a:p>
        </p:txBody>
      </p:sp>
    </p:spTree>
    <p:extLst>
      <p:ext uri="{BB962C8B-B14F-4D97-AF65-F5344CB8AC3E}">
        <p14:creationId xmlns:p14="http://schemas.microsoft.com/office/powerpoint/2010/main" val="3323094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41</a:t>
            </a:fld>
            <a:endParaRPr lang="en-US" altLang="zh-CN"/>
          </a:p>
        </p:txBody>
      </p:sp>
    </p:spTree>
    <p:extLst>
      <p:ext uri="{BB962C8B-B14F-4D97-AF65-F5344CB8AC3E}">
        <p14:creationId xmlns:p14="http://schemas.microsoft.com/office/powerpoint/2010/main" val="2669538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2"/>
                </a:solidFill>
              </a:rPr>
              <a:t>向量之间通过方程组建立的线性关联，通常可以写成矩阵形式。</a:t>
            </a:r>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42</a:t>
            </a:fld>
            <a:endParaRPr lang="en-US" altLang="zh-CN"/>
          </a:p>
        </p:txBody>
      </p:sp>
    </p:spTree>
    <p:extLst>
      <p:ext uri="{BB962C8B-B14F-4D97-AF65-F5344CB8AC3E}">
        <p14:creationId xmlns:p14="http://schemas.microsoft.com/office/powerpoint/2010/main" val="2096947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43</a:t>
            </a:fld>
            <a:endParaRPr lang="en-US" altLang="zh-CN"/>
          </a:p>
        </p:txBody>
      </p:sp>
    </p:spTree>
    <p:extLst>
      <p:ext uri="{BB962C8B-B14F-4D97-AF65-F5344CB8AC3E}">
        <p14:creationId xmlns:p14="http://schemas.microsoft.com/office/powerpoint/2010/main" val="2866589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44</a:t>
            </a:fld>
            <a:endParaRPr lang="en-US" altLang="zh-CN"/>
          </a:p>
        </p:txBody>
      </p:sp>
    </p:spTree>
    <p:extLst>
      <p:ext uri="{BB962C8B-B14F-4D97-AF65-F5344CB8AC3E}">
        <p14:creationId xmlns:p14="http://schemas.microsoft.com/office/powerpoint/2010/main" val="78768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45</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3C5292-B36E-49ED-BB71-CABDF78B7DA3}" type="slidenum">
              <a:rPr lang="zh-CN" altLang="en-US" smtClean="0"/>
              <a:pPr eaLnBrk="1" hangingPunct="1">
                <a:spcBef>
                  <a:spcPct val="0"/>
                </a:spcBef>
              </a:pPr>
              <a:t>46</a:t>
            </a:fld>
            <a:endParaRPr lang="en-US" altLang="zh-CN"/>
          </a:p>
        </p:txBody>
      </p:sp>
    </p:spTree>
    <p:extLst>
      <p:ext uri="{BB962C8B-B14F-4D97-AF65-F5344CB8AC3E}">
        <p14:creationId xmlns:p14="http://schemas.microsoft.com/office/powerpoint/2010/main" val="1312777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p:spPr>
        <p:txBody>
          <a:bodyPr/>
          <a:lstStyle/>
          <a:p>
            <a:endParaRPr lang="zh-CN" altLang="en-US"/>
          </a:p>
        </p:txBody>
      </p:sp>
      <p:sp>
        <p:nvSpPr>
          <p:cNvPr id="54276"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54277"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B95477E-72DA-4080-BA0B-8022BEE8EA82}" type="slidenum">
              <a:rPr lang="zh-CN" altLang="en-US" smtClean="0"/>
              <a:t>47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endParaRPr lang="zh-CN" altLang="en-US"/>
          </a:p>
        </p:txBody>
      </p:sp>
      <p:sp>
        <p:nvSpPr>
          <p:cNvPr id="31748" name="页脚占位符 4"/>
          <p:cNvSpPr>
            <a:spLocks noGrp="1"/>
          </p:cNvSpPr>
          <p:nvPr>
            <p:ph type="ftr" sz="quarter" idx="4"/>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endParaRPr lang="en-US" altLang="zh-CN"/>
          </a:p>
        </p:txBody>
      </p:sp>
      <p:sp>
        <p:nvSpPr>
          <p:cNvPr id="31749" name="灯片编号占位符 5"/>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F3C5292-B36E-49ED-BB71-CABDF78B7DA3}" type="slidenum">
              <a:rPr lang="zh-CN" altLang="en-US" smtClean="0"/>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标题幻灯片">
    <p:spTree>
      <p:nvGrpSpPr>
        <p:cNvPr id="1" name=""/>
        <p:cNvGrpSpPr/>
        <p:nvPr/>
      </p:nvGrpSpPr>
      <p:grpSpPr>
        <a:xfrm>
          <a:off x="0" y="0"/>
          <a:ext cx="0" cy="0"/>
          <a:chOff x="0" y="0"/>
          <a:chExt cx="0" cy="0"/>
        </a:xfrm>
      </p:grpSpPr>
      <p:sp>
        <p:nvSpPr>
          <p:cNvPr id="3075" name="Rectangle 3"/>
          <p:cNvSpPr>
            <a:spLocks noGrp="1" noChangeArrowheads="1"/>
          </p:cNvSpPr>
          <p:nvPr>
            <p:ph type="subTitle" idx="1" hasCustomPrompt="1"/>
          </p:nvPr>
        </p:nvSpPr>
        <p:spPr bwMode="gray">
          <a:xfrm>
            <a:off x="1371600" y="4077072"/>
            <a:ext cx="6553200" cy="533400"/>
          </a:xfrm>
          <a:prstGeom prst="rect">
            <a:avLst/>
          </a:prstGeom>
        </p:spPr>
        <p:txBody>
          <a:bodyPr anchor="ctr" anchorCtr="0"/>
          <a:lstStyle>
            <a:lvl1pPr marL="0" indent="0" algn="ctr">
              <a:buFont typeface="Wingdings" panose="05000000000000000000" pitchFamily="2" charset="2"/>
              <a:buNone/>
              <a:defRPr sz="3200" b="1">
                <a:solidFill>
                  <a:schemeClr val="tx2"/>
                </a:solidFill>
                <a:latin typeface="Verdana" panose="020B0604030504040204" pitchFamily="34" charset="0"/>
              </a:defRPr>
            </a:lvl1pPr>
          </a:lstStyle>
          <a:p>
            <a:pPr lvl="0"/>
            <a:r>
              <a:rPr lang="zh-CN" altLang="en-US" noProof="0"/>
              <a:t>单击以编辑母版副标题样式</a:t>
            </a:r>
            <a:endParaRPr lang="en-US" altLang="zh-CN" noProof="0" dirty="0"/>
          </a:p>
        </p:txBody>
      </p:sp>
      <p:sp>
        <p:nvSpPr>
          <p:cNvPr id="6" name="Rectangle 2"/>
          <p:cNvSpPr txBox="1">
            <a:spLocks noChangeArrowheads="1"/>
          </p:cNvSpPr>
          <p:nvPr/>
        </p:nvSpPr>
        <p:spPr bwMode="auto">
          <a:xfrm>
            <a:off x="971550" y="115888"/>
            <a:ext cx="7158038"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r>
              <a:rPr lang="zh-CN" altLang="en-US" dirty="0"/>
              <a:t>物理光学</a:t>
            </a:r>
          </a:p>
        </p:txBody>
      </p:sp>
      <p:grpSp>
        <p:nvGrpSpPr>
          <p:cNvPr id="7" name="Group 7"/>
          <p:cNvGrpSpPr/>
          <p:nvPr/>
        </p:nvGrpSpPr>
        <p:grpSpPr bwMode="auto">
          <a:xfrm>
            <a:off x="76200" y="76200"/>
            <a:ext cx="731838" cy="1828800"/>
            <a:chOff x="18" y="0"/>
            <a:chExt cx="576" cy="1440"/>
          </a:xfrm>
        </p:grpSpPr>
        <p:sp>
          <p:nvSpPr>
            <p:cNvPr id="8" name="Freeform 8"/>
            <p:cNvSpPr/>
            <p:nvPr userDrawn="1"/>
          </p:nvSpPr>
          <p:spPr bwMode="auto">
            <a:xfrm rot="-121251">
              <a:off x="18" y="0"/>
              <a:ext cx="576" cy="1440"/>
            </a:xfrm>
            <a:custGeom>
              <a:avLst/>
              <a:gdLst>
                <a:gd name="T0" fmla="*/ 1 w 1208"/>
                <a:gd name="T1" fmla="*/ 74 h 3046"/>
                <a:gd name="T2" fmla="*/ 4 w 1208"/>
                <a:gd name="T3" fmla="*/ 75 h 3046"/>
                <a:gd name="T4" fmla="*/ 9 w 1208"/>
                <a:gd name="T5" fmla="*/ 65 h 3046"/>
                <a:gd name="T6" fmla="*/ 32 w 1208"/>
                <a:gd name="T7" fmla="*/ 7 h 3046"/>
                <a:gd name="T8" fmla="*/ 43 w 1208"/>
                <a:gd name="T9" fmla="*/ 26 h 3046"/>
                <a:gd name="T10" fmla="*/ 54 w 1208"/>
                <a:gd name="T11" fmla="*/ 72 h 3046"/>
                <a:gd name="T12" fmla="*/ 62 w 1208"/>
                <a:gd name="T13" fmla="*/ 77 h 3046"/>
                <a:gd name="T14" fmla="*/ 54 w 1208"/>
                <a:gd name="T15" fmla="*/ 80 h 3046"/>
                <a:gd name="T16" fmla="*/ 40 w 1208"/>
                <a:gd name="T17" fmla="*/ 120 h 3046"/>
                <a:gd name="T18" fmla="*/ 27 w 1208"/>
                <a:gd name="T19" fmla="*/ 146 h 3046"/>
                <a:gd name="T20" fmla="*/ 9 w 1208"/>
                <a:gd name="T21" fmla="*/ 82 h 3046"/>
                <a:gd name="T22" fmla="*/ 1 w 1208"/>
                <a:gd name="T23" fmla="*/ 74 h 30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8" h="3046">
                  <a:moveTo>
                    <a:pt x="16" y="1484"/>
                  </a:moveTo>
                  <a:cubicBezTo>
                    <a:pt x="0" y="1460"/>
                    <a:pt x="53" y="1529"/>
                    <a:pt x="80" y="1500"/>
                  </a:cubicBezTo>
                  <a:cubicBezTo>
                    <a:pt x="107" y="1471"/>
                    <a:pt x="86" y="1536"/>
                    <a:pt x="176" y="1308"/>
                  </a:cubicBezTo>
                  <a:cubicBezTo>
                    <a:pt x="266" y="1080"/>
                    <a:pt x="510" y="262"/>
                    <a:pt x="619" y="131"/>
                  </a:cubicBezTo>
                  <a:cubicBezTo>
                    <a:pt x="728" y="0"/>
                    <a:pt x="757" y="305"/>
                    <a:pt x="830" y="524"/>
                  </a:cubicBezTo>
                  <a:cubicBezTo>
                    <a:pt x="903" y="743"/>
                    <a:pt x="996" y="1278"/>
                    <a:pt x="1058" y="1447"/>
                  </a:cubicBezTo>
                  <a:cubicBezTo>
                    <a:pt x="1120" y="1616"/>
                    <a:pt x="1208" y="1513"/>
                    <a:pt x="1205" y="1539"/>
                  </a:cubicBezTo>
                  <a:cubicBezTo>
                    <a:pt x="1202" y="1565"/>
                    <a:pt x="1113" y="1458"/>
                    <a:pt x="1040" y="1603"/>
                  </a:cubicBezTo>
                  <a:cubicBezTo>
                    <a:pt x="967" y="1748"/>
                    <a:pt x="853" y="2188"/>
                    <a:pt x="766" y="2407"/>
                  </a:cubicBezTo>
                  <a:cubicBezTo>
                    <a:pt x="679" y="2626"/>
                    <a:pt x="617" y="3046"/>
                    <a:pt x="519" y="2919"/>
                  </a:cubicBezTo>
                  <a:cubicBezTo>
                    <a:pt x="421" y="2792"/>
                    <a:pt x="260" y="1883"/>
                    <a:pt x="176" y="1644"/>
                  </a:cubicBezTo>
                  <a:cubicBezTo>
                    <a:pt x="92" y="1405"/>
                    <a:pt x="32" y="1508"/>
                    <a:pt x="16" y="1484"/>
                  </a:cubicBezTo>
                  <a:close/>
                </a:path>
              </a:pathLst>
            </a:custGeom>
            <a:solidFill>
              <a:srgbClr val="0066FF">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9"/>
            <p:cNvSpPr/>
            <p:nvPr userDrawn="1"/>
          </p:nvSpPr>
          <p:spPr bwMode="auto">
            <a:xfrm>
              <a:off x="97" y="49"/>
              <a:ext cx="384" cy="1296"/>
            </a:xfrm>
            <a:custGeom>
              <a:avLst/>
              <a:gdLst>
                <a:gd name="T0" fmla="*/ 0 w 912"/>
                <a:gd name="T1" fmla="*/ 60 h 2888"/>
                <a:gd name="T2" fmla="*/ 1 w 912"/>
                <a:gd name="T3" fmla="*/ 50 h 2888"/>
                <a:gd name="T4" fmla="*/ 5 w 912"/>
                <a:gd name="T5" fmla="*/ 78 h 2888"/>
                <a:gd name="T6" fmla="*/ 9 w 912"/>
                <a:gd name="T7" fmla="*/ 19 h 2888"/>
                <a:gd name="T8" fmla="*/ 13 w 912"/>
                <a:gd name="T9" fmla="*/ 114 h 2888"/>
                <a:gd name="T10" fmla="*/ 16 w 912"/>
                <a:gd name="T11" fmla="*/ 4 h 2888"/>
                <a:gd name="T12" fmla="*/ 20 w 912"/>
                <a:gd name="T13" fmla="*/ 93 h 2888"/>
                <a:gd name="T14" fmla="*/ 23 w 912"/>
                <a:gd name="T15" fmla="*/ 31 h 2888"/>
                <a:gd name="T16" fmla="*/ 27 w 912"/>
                <a:gd name="T17" fmla="*/ 64 h 2888"/>
                <a:gd name="T18" fmla="*/ 29 w 912"/>
                <a:gd name="T19" fmla="*/ 58 h 28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2" h="2888">
                  <a:moveTo>
                    <a:pt x="0" y="1480"/>
                  </a:moveTo>
                  <a:cubicBezTo>
                    <a:pt x="12" y="1324"/>
                    <a:pt x="24" y="1168"/>
                    <a:pt x="48" y="1240"/>
                  </a:cubicBezTo>
                  <a:cubicBezTo>
                    <a:pt x="72" y="1312"/>
                    <a:pt x="104" y="2040"/>
                    <a:pt x="144" y="1912"/>
                  </a:cubicBezTo>
                  <a:cubicBezTo>
                    <a:pt x="184" y="1784"/>
                    <a:pt x="240" y="320"/>
                    <a:pt x="288" y="472"/>
                  </a:cubicBezTo>
                  <a:cubicBezTo>
                    <a:pt x="336" y="624"/>
                    <a:pt x="392" y="2888"/>
                    <a:pt x="432" y="2824"/>
                  </a:cubicBezTo>
                  <a:cubicBezTo>
                    <a:pt x="472" y="2760"/>
                    <a:pt x="496" y="176"/>
                    <a:pt x="528" y="88"/>
                  </a:cubicBezTo>
                  <a:cubicBezTo>
                    <a:pt x="560" y="0"/>
                    <a:pt x="592" y="2184"/>
                    <a:pt x="624" y="2296"/>
                  </a:cubicBezTo>
                  <a:cubicBezTo>
                    <a:pt x="656" y="2408"/>
                    <a:pt x="680" y="880"/>
                    <a:pt x="720" y="760"/>
                  </a:cubicBezTo>
                  <a:cubicBezTo>
                    <a:pt x="760" y="640"/>
                    <a:pt x="832" y="1464"/>
                    <a:pt x="864" y="1576"/>
                  </a:cubicBezTo>
                  <a:cubicBezTo>
                    <a:pt x="896" y="1688"/>
                    <a:pt x="904" y="1456"/>
                    <a:pt x="912" y="1432"/>
                  </a:cubicBezTo>
                </a:path>
              </a:pathLst>
            </a:custGeom>
            <a:noFill/>
            <a:ln w="38100" cmpd="sng">
              <a:solidFill>
                <a:srgbClr val="FF0000"/>
              </a:solidFill>
              <a:rou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10" name="Rectangle 10"/>
          <p:cNvSpPr>
            <a:spLocks noChangeArrowheads="1"/>
          </p:cNvSpPr>
          <p:nvPr/>
        </p:nvSpPr>
        <p:spPr bwMode="auto">
          <a:xfrm>
            <a:off x="685800" y="942975"/>
            <a:ext cx="8458200" cy="74613"/>
          </a:xfrm>
          <a:prstGeom prst="rect">
            <a:avLst/>
          </a:prstGeom>
          <a:gradFill rotWithShape="1">
            <a:gsLst>
              <a:gs pos="0">
                <a:srgbClr val="FF0000"/>
              </a:gs>
              <a:gs pos="100000">
                <a:srgbClr val="760000">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组合 19"/>
          <p:cNvGrpSpPr/>
          <p:nvPr/>
        </p:nvGrpSpPr>
        <p:grpSpPr>
          <a:xfrm>
            <a:off x="-10089" y="5686876"/>
            <a:ext cx="9144000" cy="1204912"/>
            <a:chOff x="-10089" y="5686876"/>
            <a:chExt cx="9144000" cy="1204912"/>
          </a:xfrm>
        </p:grpSpPr>
        <p:grpSp>
          <p:nvGrpSpPr>
            <p:cNvPr id="21" name="组合 20"/>
            <p:cNvGrpSpPr/>
            <p:nvPr userDrawn="1"/>
          </p:nvGrpSpPr>
          <p:grpSpPr>
            <a:xfrm>
              <a:off x="-10089" y="5769426"/>
              <a:ext cx="9144000" cy="1122362"/>
              <a:chOff x="-10089" y="5769426"/>
              <a:chExt cx="9144000" cy="1122362"/>
            </a:xfrm>
          </p:grpSpPr>
          <p:pic>
            <p:nvPicPr>
              <p:cNvPr id="23" name="Picture 26" descr="Maxwe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99974" y="5769426"/>
                <a:ext cx="957263" cy="111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24" name="Picture 27" descr="maxwell equations"/>
              <p:cNvPicPr>
                <a:picLocks noChangeAspect="1" noChangeArrowheads="1"/>
              </p:cNvPicPr>
              <p:nvPr userDrawn="1"/>
            </p:nvPicPr>
            <p:blipFill>
              <a:blip r:embed="rId3">
                <a:lum contrast="-66000"/>
                <a:extLst>
                  <a:ext uri="{28A0092B-C50C-407E-A947-70E740481C1C}">
                    <a14:useLocalDpi xmlns:a14="http://schemas.microsoft.com/office/drawing/2010/main" val="0"/>
                  </a:ext>
                </a:extLst>
              </a:blip>
              <a:srcRect/>
              <a:stretch>
                <a:fillRect/>
              </a:stretch>
            </p:blipFill>
            <p:spPr bwMode="auto">
              <a:xfrm>
                <a:off x="5271524" y="5769426"/>
                <a:ext cx="1477963" cy="1122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25" name="Picture 28" descr="interference2_s"/>
              <p:cNvPicPr>
                <a:picLocks noChangeAspect="1" noChangeArrowheads="1"/>
              </p:cNvPicPr>
              <p:nvPr userDrawn="1"/>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3172849" y="5769426"/>
                <a:ext cx="1108075" cy="1114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26" name="Picture 29" descr="diffractio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747899" y="5769426"/>
                <a:ext cx="1104900" cy="1122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27" name="Picture 30" descr="optical filte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9" y="5769426"/>
                <a:ext cx="3176588" cy="1112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28" name="Picture 31" descr="optical_crystal"/>
              <p:cNvPicPr>
                <a:picLocks noChangeAspect="1" noChangeArrowheads="1"/>
              </p:cNvPicPr>
              <p:nvPr userDrawn="1"/>
            </p:nvPicPr>
            <p:blipFill>
              <a:blip r:embed="rId7">
                <a:extLst>
                  <a:ext uri="{28A0092B-C50C-407E-A947-70E740481C1C}">
                    <a14:useLocalDpi xmlns:a14="http://schemas.microsoft.com/office/drawing/2010/main" val="0"/>
                  </a:ext>
                </a:extLst>
              </a:blip>
              <a:srcRect t="4990" b="21259"/>
              <a:stretch>
                <a:fillRect/>
              </a:stretch>
            </p:blipFill>
            <p:spPr bwMode="auto">
              <a:xfrm>
                <a:off x="7873436" y="5769426"/>
                <a:ext cx="1260475" cy="1114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grpSp>
        <p:sp>
          <p:nvSpPr>
            <p:cNvPr id="22" name="Rectangle 34"/>
            <p:cNvSpPr>
              <a:spLocks noChangeArrowheads="1"/>
            </p:cNvSpPr>
            <p:nvPr/>
          </p:nvSpPr>
          <p:spPr bwMode="auto">
            <a:xfrm>
              <a:off x="-10089" y="5686876"/>
              <a:ext cx="9144000" cy="1196975"/>
            </a:xfrm>
            <a:prstGeom prst="rect">
              <a:avLst/>
            </a:prstGeom>
            <a:solidFill>
              <a:srgbClr val="FFFFFF">
                <a:alpha val="7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a:xfrm>
            <a:off x="457200" y="1152525"/>
            <a:ext cx="8229600" cy="5248275"/>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xfrm>
            <a:off x="8351912" y="851993"/>
            <a:ext cx="792088" cy="216024"/>
          </a:xfrm>
          <a:prstGeom prst="rect">
            <a:avLst/>
          </a:prstGeom>
        </p:spPr>
        <p:txBody>
          <a:bodyPr anchor="ctr" anchorCtr="0"/>
          <a:lstStyle>
            <a:lvl1pPr algn="r">
              <a:defRPr b="1">
                <a:solidFill>
                  <a:schemeClr val="tx1"/>
                </a:solidFill>
              </a:defRPr>
            </a:lvl1pPr>
          </a:lstStyle>
          <a:p>
            <a:fld id="{80EBFEEF-8BDD-4A82-B08F-633BA2D602B5}" type="slidenum">
              <a:rPr lang="zh-CN" altLang="en-US" smtClean="0"/>
              <a:t>‹#›</a:t>
            </a:fld>
            <a:endParaRPr lang="zh-CN" altLang="en-US" dirty="0"/>
          </a:p>
        </p:txBody>
      </p:sp>
    </p:spTree>
  </p:cSld>
  <p:clrMapOvr>
    <a:masterClrMapping/>
  </p:clrMapOvr>
  <p:transition>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6" name="Rectangle 2"/>
          <p:cNvSpPr txBox="1">
            <a:spLocks noChangeArrowheads="1"/>
          </p:cNvSpPr>
          <p:nvPr userDrawn="1"/>
        </p:nvSpPr>
        <p:spPr bwMode="auto">
          <a:xfrm>
            <a:off x="971550" y="115888"/>
            <a:ext cx="7158038"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r>
              <a:rPr lang="zh-CN" altLang="en-US" dirty="0"/>
              <a:t>物理光学</a:t>
            </a:r>
          </a:p>
        </p:txBody>
      </p:sp>
      <p:grpSp>
        <p:nvGrpSpPr>
          <p:cNvPr id="7" name="Group 7"/>
          <p:cNvGrpSpPr/>
          <p:nvPr userDrawn="1"/>
        </p:nvGrpSpPr>
        <p:grpSpPr bwMode="auto">
          <a:xfrm>
            <a:off x="76200" y="76200"/>
            <a:ext cx="731838" cy="1828800"/>
            <a:chOff x="18" y="0"/>
            <a:chExt cx="576" cy="1440"/>
          </a:xfrm>
        </p:grpSpPr>
        <p:sp>
          <p:nvSpPr>
            <p:cNvPr id="8" name="Freeform 8"/>
            <p:cNvSpPr/>
            <p:nvPr userDrawn="1"/>
          </p:nvSpPr>
          <p:spPr bwMode="auto">
            <a:xfrm rot="-121251">
              <a:off x="18" y="0"/>
              <a:ext cx="576" cy="1440"/>
            </a:xfrm>
            <a:custGeom>
              <a:avLst/>
              <a:gdLst>
                <a:gd name="T0" fmla="*/ 1 w 1208"/>
                <a:gd name="T1" fmla="*/ 74 h 3046"/>
                <a:gd name="T2" fmla="*/ 4 w 1208"/>
                <a:gd name="T3" fmla="*/ 75 h 3046"/>
                <a:gd name="T4" fmla="*/ 9 w 1208"/>
                <a:gd name="T5" fmla="*/ 65 h 3046"/>
                <a:gd name="T6" fmla="*/ 32 w 1208"/>
                <a:gd name="T7" fmla="*/ 7 h 3046"/>
                <a:gd name="T8" fmla="*/ 43 w 1208"/>
                <a:gd name="T9" fmla="*/ 26 h 3046"/>
                <a:gd name="T10" fmla="*/ 54 w 1208"/>
                <a:gd name="T11" fmla="*/ 72 h 3046"/>
                <a:gd name="T12" fmla="*/ 62 w 1208"/>
                <a:gd name="T13" fmla="*/ 77 h 3046"/>
                <a:gd name="T14" fmla="*/ 54 w 1208"/>
                <a:gd name="T15" fmla="*/ 80 h 3046"/>
                <a:gd name="T16" fmla="*/ 40 w 1208"/>
                <a:gd name="T17" fmla="*/ 120 h 3046"/>
                <a:gd name="T18" fmla="*/ 27 w 1208"/>
                <a:gd name="T19" fmla="*/ 146 h 3046"/>
                <a:gd name="T20" fmla="*/ 9 w 1208"/>
                <a:gd name="T21" fmla="*/ 82 h 3046"/>
                <a:gd name="T22" fmla="*/ 1 w 1208"/>
                <a:gd name="T23" fmla="*/ 74 h 30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8" h="3046">
                  <a:moveTo>
                    <a:pt x="16" y="1484"/>
                  </a:moveTo>
                  <a:cubicBezTo>
                    <a:pt x="0" y="1460"/>
                    <a:pt x="53" y="1529"/>
                    <a:pt x="80" y="1500"/>
                  </a:cubicBezTo>
                  <a:cubicBezTo>
                    <a:pt x="107" y="1471"/>
                    <a:pt x="86" y="1536"/>
                    <a:pt x="176" y="1308"/>
                  </a:cubicBezTo>
                  <a:cubicBezTo>
                    <a:pt x="266" y="1080"/>
                    <a:pt x="510" y="262"/>
                    <a:pt x="619" y="131"/>
                  </a:cubicBezTo>
                  <a:cubicBezTo>
                    <a:pt x="728" y="0"/>
                    <a:pt x="757" y="305"/>
                    <a:pt x="830" y="524"/>
                  </a:cubicBezTo>
                  <a:cubicBezTo>
                    <a:pt x="903" y="743"/>
                    <a:pt x="996" y="1278"/>
                    <a:pt x="1058" y="1447"/>
                  </a:cubicBezTo>
                  <a:cubicBezTo>
                    <a:pt x="1120" y="1616"/>
                    <a:pt x="1208" y="1513"/>
                    <a:pt x="1205" y="1539"/>
                  </a:cubicBezTo>
                  <a:cubicBezTo>
                    <a:pt x="1202" y="1565"/>
                    <a:pt x="1113" y="1458"/>
                    <a:pt x="1040" y="1603"/>
                  </a:cubicBezTo>
                  <a:cubicBezTo>
                    <a:pt x="967" y="1748"/>
                    <a:pt x="853" y="2188"/>
                    <a:pt x="766" y="2407"/>
                  </a:cubicBezTo>
                  <a:cubicBezTo>
                    <a:pt x="679" y="2626"/>
                    <a:pt x="617" y="3046"/>
                    <a:pt x="519" y="2919"/>
                  </a:cubicBezTo>
                  <a:cubicBezTo>
                    <a:pt x="421" y="2792"/>
                    <a:pt x="260" y="1883"/>
                    <a:pt x="176" y="1644"/>
                  </a:cubicBezTo>
                  <a:cubicBezTo>
                    <a:pt x="92" y="1405"/>
                    <a:pt x="32" y="1508"/>
                    <a:pt x="16" y="1484"/>
                  </a:cubicBezTo>
                  <a:close/>
                </a:path>
              </a:pathLst>
            </a:custGeom>
            <a:solidFill>
              <a:srgbClr val="0066FF">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9"/>
            <p:cNvSpPr/>
            <p:nvPr userDrawn="1"/>
          </p:nvSpPr>
          <p:spPr bwMode="auto">
            <a:xfrm>
              <a:off x="97" y="49"/>
              <a:ext cx="384" cy="1296"/>
            </a:xfrm>
            <a:custGeom>
              <a:avLst/>
              <a:gdLst>
                <a:gd name="T0" fmla="*/ 0 w 912"/>
                <a:gd name="T1" fmla="*/ 60 h 2888"/>
                <a:gd name="T2" fmla="*/ 1 w 912"/>
                <a:gd name="T3" fmla="*/ 50 h 2888"/>
                <a:gd name="T4" fmla="*/ 5 w 912"/>
                <a:gd name="T5" fmla="*/ 78 h 2888"/>
                <a:gd name="T6" fmla="*/ 9 w 912"/>
                <a:gd name="T7" fmla="*/ 19 h 2888"/>
                <a:gd name="T8" fmla="*/ 13 w 912"/>
                <a:gd name="T9" fmla="*/ 114 h 2888"/>
                <a:gd name="T10" fmla="*/ 16 w 912"/>
                <a:gd name="T11" fmla="*/ 4 h 2888"/>
                <a:gd name="T12" fmla="*/ 20 w 912"/>
                <a:gd name="T13" fmla="*/ 93 h 2888"/>
                <a:gd name="T14" fmla="*/ 23 w 912"/>
                <a:gd name="T15" fmla="*/ 31 h 2888"/>
                <a:gd name="T16" fmla="*/ 27 w 912"/>
                <a:gd name="T17" fmla="*/ 64 h 2888"/>
                <a:gd name="T18" fmla="*/ 29 w 912"/>
                <a:gd name="T19" fmla="*/ 58 h 28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2" h="2888">
                  <a:moveTo>
                    <a:pt x="0" y="1480"/>
                  </a:moveTo>
                  <a:cubicBezTo>
                    <a:pt x="12" y="1324"/>
                    <a:pt x="24" y="1168"/>
                    <a:pt x="48" y="1240"/>
                  </a:cubicBezTo>
                  <a:cubicBezTo>
                    <a:pt x="72" y="1312"/>
                    <a:pt x="104" y="2040"/>
                    <a:pt x="144" y="1912"/>
                  </a:cubicBezTo>
                  <a:cubicBezTo>
                    <a:pt x="184" y="1784"/>
                    <a:pt x="240" y="320"/>
                    <a:pt x="288" y="472"/>
                  </a:cubicBezTo>
                  <a:cubicBezTo>
                    <a:pt x="336" y="624"/>
                    <a:pt x="392" y="2888"/>
                    <a:pt x="432" y="2824"/>
                  </a:cubicBezTo>
                  <a:cubicBezTo>
                    <a:pt x="472" y="2760"/>
                    <a:pt x="496" y="176"/>
                    <a:pt x="528" y="88"/>
                  </a:cubicBezTo>
                  <a:cubicBezTo>
                    <a:pt x="560" y="0"/>
                    <a:pt x="592" y="2184"/>
                    <a:pt x="624" y="2296"/>
                  </a:cubicBezTo>
                  <a:cubicBezTo>
                    <a:pt x="656" y="2408"/>
                    <a:pt x="680" y="880"/>
                    <a:pt x="720" y="760"/>
                  </a:cubicBezTo>
                  <a:cubicBezTo>
                    <a:pt x="760" y="640"/>
                    <a:pt x="832" y="1464"/>
                    <a:pt x="864" y="1576"/>
                  </a:cubicBezTo>
                  <a:cubicBezTo>
                    <a:pt x="896" y="1688"/>
                    <a:pt x="904" y="1456"/>
                    <a:pt x="912" y="1432"/>
                  </a:cubicBezTo>
                </a:path>
              </a:pathLst>
            </a:custGeom>
            <a:noFill/>
            <a:ln w="38100" cmpd="sng">
              <a:solidFill>
                <a:srgbClr val="FF0000"/>
              </a:solidFill>
              <a:rou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10" name="Rectangle 10"/>
          <p:cNvSpPr>
            <a:spLocks noChangeArrowheads="1"/>
          </p:cNvSpPr>
          <p:nvPr userDrawn="1"/>
        </p:nvSpPr>
        <p:spPr bwMode="auto">
          <a:xfrm>
            <a:off x="685800" y="942975"/>
            <a:ext cx="8458200" cy="74613"/>
          </a:xfrm>
          <a:prstGeom prst="rect">
            <a:avLst/>
          </a:prstGeom>
          <a:gradFill rotWithShape="1">
            <a:gsLst>
              <a:gs pos="0">
                <a:srgbClr val="FF0000"/>
              </a:gs>
              <a:gs pos="100000">
                <a:srgbClr val="760000">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组合 10"/>
          <p:cNvGrpSpPr/>
          <p:nvPr userDrawn="1"/>
        </p:nvGrpSpPr>
        <p:grpSpPr>
          <a:xfrm>
            <a:off x="-10089" y="5686876"/>
            <a:ext cx="9144000" cy="1204912"/>
            <a:chOff x="-10089" y="5686876"/>
            <a:chExt cx="9144000" cy="1204912"/>
          </a:xfrm>
        </p:grpSpPr>
        <p:grpSp>
          <p:nvGrpSpPr>
            <p:cNvPr id="12" name="组合 11"/>
            <p:cNvGrpSpPr/>
            <p:nvPr userDrawn="1"/>
          </p:nvGrpSpPr>
          <p:grpSpPr>
            <a:xfrm>
              <a:off x="-10089" y="5769426"/>
              <a:ext cx="9144000" cy="1122362"/>
              <a:chOff x="-10089" y="5769426"/>
              <a:chExt cx="9144000" cy="1122362"/>
            </a:xfrm>
          </p:grpSpPr>
          <p:pic>
            <p:nvPicPr>
              <p:cNvPr id="14" name="Picture 26" descr="Maxwe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99974" y="5769426"/>
                <a:ext cx="957263" cy="111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15" name="Picture 27" descr="maxwell equations"/>
              <p:cNvPicPr>
                <a:picLocks noChangeAspect="1" noChangeArrowheads="1"/>
              </p:cNvPicPr>
              <p:nvPr userDrawn="1"/>
            </p:nvPicPr>
            <p:blipFill>
              <a:blip r:embed="rId3">
                <a:lum contrast="-66000"/>
                <a:extLst>
                  <a:ext uri="{28A0092B-C50C-407E-A947-70E740481C1C}">
                    <a14:useLocalDpi xmlns:a14="http://schemas.microsoft.com/office/drawing/2010/main" val="0"/>
                  </a:ext>
                </a:extLst>
              </a:blip>
              <a:srcRect/>
              <a:stretch>
                <a:fillRect/>
              </a:stretch>
            </p:blipFill>
            <p:spPr bwMode="auto">
              <a:xfrm>
                <a:off x="5271524" y="5769426"/>
                <a:ext cx="1477963" cy="1122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16" name="Picture 28" descr="interference2_s"/>
              <p:cNvPicPr>
                <a:picLocks noChangeAspect="1" noChangeArrowheads="1"/>
              </p:cNvPicPr>
              <p:nvPr userDrawn="1"/>
            </p:nvPicPr>
            <p:blipFill>
              <a:blip r:embed="rId4">
                <a:lum bright="-24000" contrast="18000"/>
                <a:extLst>
                  <a:ext uri="{28A0092B-C50C-407E-A947-70E740481C1C}">
                    <a14:useLocalDpi xmlns:a14="http://schemas.microsoft.com/office/drawing/2010/main" val="0"/>
                  </a:ext>
                </a:extLst>
              </a:blip>
              <a:srcRect/>
              <a:stretch>
                <a:fillRect/>
              </a:stretch>
            </p:blipFill>
            <p:spPr bwMode="auto">
              <a:xfrm>
                <a:off x="3172849" y="5769426"/>
                <a:ext cx="1108075" cy="1114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17" name="Picture 29" descr="diffraction"/>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747899" y="5769426"/>
                <a:ext cx="1104900" cy="1122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18" name="Picture 30" descr="optical filte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9" y="5769426"/>
                <a:ext cx="3176588" cy="1112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pic>
            <p:nvPicPr>
              <p:cNvPr id="19" name="Picture 31" descr="optical_crystal"/>
              <p:cNvPicPr>
                <a:picLocks noChangeAspect="1" noChangeArrowheads="1"/>
              </p:cNvPicPr>
              <p:nvPr userDrawn="1"/>
            </p:nvPicPr>
            <p:blipFill>
              <a:blip r:embed="rId7">
                <a:extLst>
                  <a:ext uri="{28A0092B-C50C-407E-A947-70E740481C1C}">
                    <a14:useLocalDpi xmlns:a14="http://schemas.microsoft.com/office/drawing/2010/main" val="0"/>
                  </a:ext>
                </a:extLst>
              </a:blip>
              <a:srcRect t="4990" b="21259"/>
              <a:stretch>
                <a:fillRect/>
              </a:stretch>
            </p:blipFill>
            <p:spPr bwMode="auto">
              <a:xfrm>
                <a:off x="7873436" y="5769426"/>
                <a:ext cx="1260475" cy="1114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grpSp>
        <p:sp>
          <p:nvSpPr>
            <p:cNvPr id="13" name="Rectangle 34"/>
            <p:cNvSpPr>
              <a:spLocks noChangeArrowheads="1"/>
            </p:cNvSpPr>
            <p:nvPr/>
          </p:nvSpPr>
          <p:spPr bwMode="auto">
            <a:xfrm>
              <a:off x="-10089" y="5686876"/>
              <a:ext cx="9144000" cy="1196975"/>
            </a:xfrm>
            <a:prstGeom prst="rect">
              <a:avLst/>
            </a:prstGeom>
            <a:solidFill>
              <a:srgbClr val="FFFFFF">
                <a:alpha val="7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push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971550" y="115888"/>
            <a:ext cx="7158038"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a:t>单击此处编辑母版标题样式</a:t>
            </a:r>
          </a:p>
        </p:txBody>
      </p:sp>
      <p:grpSp>
        <p:nvGrpSpPr>
          <p:cNvPr id="1033" name="Group 7"/>
          <p:cNvGrpSpPr/>
          <p:nvPr/>
        </p:nvGrpSpPr>
        <p:grpSpPr bwMode="auto">
          <a:xfrm>
            <a:off x="76200" y="76200"/>
            <a:ext cx="731838" cy="1828800"/>
            <a:chOff x="18" y="0"/>
            <a:chExt cx="576" cy="1440"/>
          </a:xfrm>
        </p:grpSpPr>
        <p:sp>
          <p:nvSpPr>
            <p:cNvPr id="1046" name="Freeform 8"/>
            <p:cNvSpPr/>
            <p:nvPr userDrawn="1"/>
          </p:nvSpPr>
          <p:spPr bwMode="auto">
            <a:xfrm rot="-121251">
              <a:off x="18" y="0"/>
              <a:ext cx="576" cy="1440"/>
            </a:xfrm>
            <a:custGeom>
              <a:avLst/>
              <a:gdLst>
                <a:gd name="T0" fmla="*/ 1 w 1208"/>
                <a:gd name="T1" fmla="*/ 74 h 3046"/>
                <a:gd name="T2" fmla="*/ 4 w 1208"/>
                <a:gd name="T3" fmla="*/ 75 h 3046"/>
                <a:gd name="T4" fmla="*/ 9 w 1208"/>
                <a:gd name="T5" fmla="*/ 65 h 3046"/>
                <a:gd name="T6" fmla="*/ 32 w 1208"/>
                <a:gd name="T7" fmla="*/ 7 h 3046"/>
                <a:gd name="T8" fmla="*/ 43 w 1208"/>
                <a:gd name="T9" fmla="*/ 26 h 3046"/>
                <a:gd name="T10" fmla="*/ 54 w 1208"/>
                <a:gd name="T11" fmla="*/ 72 h 3046"/>
                <a:gd name="T12" fmla="*/ 62 w 1208"/>
                <a:gd name="T13" fmla="*/ 77 h 3046"/>
                <a:gd name="T14" fmla="*/ 54 w 1208"/>
                <a:gd name="T15" fmla="*/ 80 h 3046"/>
                <a:gd name="T16" fmla="*/ 40 w 1208"/>
                <a:gd name="T17" fmla="*/ 120 h 3046"/>
                <a:gd name="T18" fmla="*/ 27 w 1208"/>
                <a:gd name="T19" fmla="*/ 146 h 3046"/>
                <a:gd name="T20" fmla="*/ 9 w 1208"/>
                <a:gd name="T21" fmla="*/ 82 h 3046"/>
                <a:gd name="T22" fmla="*/ 1 w 1208"/>
                <a:gd name="T23" fmla="*/ 74 h 30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8" h="3046">
                  <a:moveTo>
                    <a:pt x="16" y="1484"/>
                  </a:moveTo>
                  <a:cubicBezTo>
                    <a:pt x="0" y="1460"/>
                    <a:pt x="53" y="1529"/>
                    <a:pt x="80" y="1500"/>
                  </a:cubicBezTo>
                  <a:cubicBezTo>
                    <a:pt x="107" y="1471"/>
                    <a:pt x="86" y="1536"/>
                    <a:pt x="176" y="1308"/>
                  </a:cubicBezTo>
                  <a:cubicBezTo>
                    <a:pt x="266" y="1080"/>
                    <a:pt x="510" y="262"/>
                    <a:pt x="619" y="131"/>
                  </a:cubicBezTo>
                  <a:cubicBezTo>
                    <a:pt x="728" y="0"/>
                    <a:pt x="757" y="305"/>
                    <a:pt x="830" y="524"/>
                  </a:cubicBezTo>
                  <a:cubicBezTo>
                    <a:pt x="903" y="743"/>
                    <a:pt x="996" y="1278"/>
                    <a:pt x="1058" y="1447"/>
                  </a:cubicBezTo>
                  <a:cubicBezTo>
                    <a:pt x="1120" y="1616"/>
                    <a:pt x="1208" y="1513"/>
                    <a:pt x="1205" y="1539"/>
                  </a:cubicBezTo>
                  <a:cubicBezTo>
                    <a:pt x="1202" y="1565"/>
                    <a:pt x="1113" y="1458"/>
                    <a:pt x="1040" y="1603"/>
                  </a:cubicBezTo>
                  <a:cubicBezTo>
                    <a:pt x="967" y="1748"/>
                    <a:pt x="853" y="2188"/>
                    <a:pt x="766" y="2407"/>
                  </a:cubicBezTo>
                  <a:cubicBezTo>
                    <a:pt x="679" y="2626"/>
                    <a:pt x="617" y="3046"/>
                    <a:pt x="519" y="2919"/>
                  </a:cubicBezTo>
                  <a:cubicBezTo>
                    <a:pt x="421" y="2792"/>
                    <a:pt x="260" y="1883"/>
                    <a:pt x="176" y="1644"/>
                  </a:cubicBezTo>
                  <a:cubicBezTo>
                    <a:pt x="92" y="1405"/>
                    <a:pt x="32" y="1508"/>
                    <a:pt x="16" y="1484"/>
                  </a:cubicBezTo>
                  <a:close/>
                </a:path>
              </a:pathLst>
            </a:custGeom>
            <a:solidFill>
              <a:srgbClr val="0066FF">
                <a:alpha val="50195"/>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7" name="Freeform 9"/>
            <p:cNvSpPr/>
            <p:nvPr userDrawn="1"/>
          </p:nvSpPr>
          <p:spPr bwMode="auto">
            <a:xfrm>
              <a:off x="97" y="49"/>
              <a:ext cx="384" cy="1296"/>
            </a:xfrm>
            <a:custGeom>
              <a:avLst/>
              <a:gdLst>
                <a:gd name="T0" fmla="*/ 0 w 912"/>
                <a:gd name="T1" fmla="*/ 60 h 2888"/>
                <a:gd name="T2" fmla="*/ 1 w 912"/>
                <a:gd name="T3" fmla="*/ 50 h 2888"/>
                <a:gd name="T4" fmla="*/ 5 w 912"/>
                <a:gd name="T5" fmla="*/ 78 h 2888"/>
                <a:gd name="T6" fmla="*/ 9 w 912"/>
                <a:gd name="T7" fmla="*/ 19 h 2888"/>
                <a:gd name="T8" fmla="*/ 13 w 912"/>
                <a:gd name="T9" fmla="*/ 114 h 2888"/>
                <a:gd name="T10" fmla="*/ 16 w 912"/>
                <a:gd name="T11" fmla="*/ 4 h 2888"/>
                <a:gd name="T12" fmla="*/ 20 w 912"/>
                <a:gd name="T13" fmla="*/ 93 h 2888"/>
                <a:gd name="T14" fmla="*/ 23 w 912"/>
                <a:gd name="T15" fmla="*/ 31 h 2888"/>
                <a:gd name="T16" fmla="*/ 27 w 912"/>
                <a:gd name="T17" fmla="*/ 64 h 2888"/>
                <a:gd name="T18" fmla="*/ 29 w 912"/>
                <a:gd name="T19" fmla="*/ 58 h 28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2" h="2888">
                  <a:moveTo>
                    <a:pt x="0" y="1480"/>
                  </a:moveTo>
                  <a:cubicBezTo>
                    <a:pt x="12" y="1324"/>
                    <a:pt x="24" y="1168"/>
                    <a:pt x="48" y="1240"/>
                  </a:cubicBezTo>
                  <a:cubicBezTo>
                    <a:pt x="72" y="1312"/>
                    <a:pt x="104" y="2040"/>
                    <a:pt x="144" y="1912"/>
                  </a:cubicBezTo>
                  <a:cubicBezTo>
                    <a:pt x="184" y="1784"/>
                    <a:pt x="240" y="320"/>
                    <a:pt x="288" y="472"/>
                  </a:cubicBezTo>
                  <a:cubicBezTo>
                    <a:pt x="336" y="624"/>
                    <a:pt x="392" y="2888"/>
                    <a:pt x="432" y="2824"/>
                  </a:cubicBezTo>
                  <a:cubicBezTo>
                    <a:pt x="472" y="2760"/>
                    <a:pt x="496" y="176"/>
                    <a:pt x="528" y="88"/>
                  </a:cubicBezTo>
                  <a:cubicBezTo>
                    <a:pt x="560" y="0"/>
                    <a:pt x="592" y="2184"/>
                    <a:pt x="624" y="2296"/>
                  </a:cubicBezTo>
                  <a:cubicBezTo>
                    <a:pt x="656" y="2408"/>
                    <a:pt x="680" y="880"/>
                    <a:pt x="720" y="760"/>
                  </a:cubicBezTo>
                  <a:cubicBezTo>
                    <a:pt x="760" y="640"/>
                    <a:pt x="832" y="1464"/>
                    <a:pt x="864" y="1576"/>
                  </a:cubicBezTo>
                  <a:cubicBezTo>
                    <a:pt x="896" y="1688"/>
                    <a:pt x="904" y="1456"/>
                    <a:pt x="912" y="1432"/>
                  </a:cubicBezTo>
                </a:path>
              </a:pathLst>
            </a:custGeom>
            <a:noFill/>
            <a:ln w="38100" cmpd="sng">
              <a:solidFill>
                <a:srgbClr val="FF0000"/>
              </a:solidFill>
              <a:rou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grpSp>
      <p:sp>
        <p:nvSpPr>
          <p:cNvPr id="1034" name="Rectangle 10"/>
          <p:cNvSpPr>
            <a:spLocks noChangeArrowheads="1"/>
          </p:cNvSpPr>
          <p:nvPr/>
        </p:nvSpPr>
        <p:spPr bwMode="auto">
          <a:xfrm>
            <a:off x="685800" y="942975"/>
            <a:ext cx="8458200" cy="74613"/>
          </a:xfrm>
          <a:prstGeom prst="rect">
            <a:avLst/>
          </a:prstGeom>
          <a:gradFill rotWithShape="1">
            <a:gsLst>
              <a:gs pos="0">
                <a:srgbClr val="FF0000"/>
              </a:gs>
              <a:gs pos="100000">
                <a:srgbClr val="760000">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push dir="r"/>
  </p:transition>
  <p:hf hdr="0" ftr="0" dt="0"/>
  <p:txStyles>
    <p:titleStyle>
      <a:lvl1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p:titleStyle>
    <p:bodyStyle>
      <a:lvl1pPr marL="447675" indent="-447675" algn="l" rtl="0" eaLnBrk="1" fontAlgn="base" hangingPunct="1">
        <a:spcBef>
          <a:spcPct val="20000"/>
        </a:spcBef>
        <a:spcAft>
          <a:spcPct val="0"/>
        </a:spcAft>
        <a:buClr>
          <a:srgbClr val="0066FF"/>
        </a:buClr>
        <a:buFont typeface="Wingdings" panose="05000000000000000000" pitchFamily="2" charset="2"/>
        <a:buChar char="Ø"/>
        <a:defRPr sz="3200" b="1">
          <a:solidFill>
            <a:schemeClr val="tx1"/>
          </a:solidFill>
          <a:effectLst>
            <a:outerShdw blurRad="38100" dist="38100" dir="2700000" algn="tl">
              <a:srgbClr val="C0C0C0"/>
            </a:outerShdw>
          </a:effectLst>
          <a:latin typeface="+mn-lt"/>
          <a:ea typeface="+mn-ea"/>
          <a:cs typeface="+mn-cs"/>
        </a:defRPr>
      </a:lvl1pPr>
      <a:lvl2pPr marL="889000" indent="-440055" algn="l" rtl="0" eaLnBrk="1" fontAlgn="base" hangingPunct="1">
        <a:spcBef>
          <a:spcPct val="20000"/>
        </a:spcBef>
        <a:spcAft>
          <a:spcPct val="0"/>
        </a:spcAft>
        <a:buClr>
          <a:srgbClr val="0066FF"/>
        </a:buClr>
        <a:buFont typeface="Wingdings" panose="05000000000000000000" pitchFamily="2" charset="2"/>
        <a:buChar char="Ø"/>
        <a:defRPr sz="2800" b="1">
          <a:solidFill>
            <a:schemeClr val="tx1"/>
          </a:solidFill>
          <a:effectLst>
            <a:outerShdw blurRad="38100" dist="38100" dir="2700000" algn="tl">
              <a:srgbClr val="C0C0C0"/>
            </a:outerShdw>
          </a:effectLst>
          <a:latin typeface="+mn-lt"/>
          <a:ea typeface="+mn-ea"/>
        </a:defRPr>
      </a:lvl2pPr>
      <a:lvl3pPr marL="1294130" indent="-403225" algn="l" rtl="0" eaLnBrk="1" fontAlgn="base" hangingPunct="1">
        <a:spcBef>
          <a:spcPct val="20000"/>
        </a:spcBef>
        <a:spcAft>
          <a:spcPct val="0"/>
        </a:spcAft>
        <a:buClr>
          <a:srgbClr val="0066FF"/>
        </a:buClr>
        <a:buFont typeface="Wingdings" panose="05000000000000000000" pitchFamily="2" charset="2"/>
        <a:buChar char="Ø"/>
        <a:defRPr sz="2400" b="1">
          <a:solidFill>
            <a:schemeClr val="tx1"/>
          </a:solidFill>
          <a:effectLst>
            <a:outerShdw blurRad="38100" dist="38100" dir="2700000" algn="tl">
              <a:srgbClr val="C0C0C0"/>
            </a:outerShdw>
          </a:effectLst>
          <a:latin typeface="+mn-lt"/>
          <a:ea typeface="+mn-ea"/>
        </a:defRPr>
      </a:lvl3pPr>
      <a:lvl4pPr marL="1681480" indent="-38608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4pPr>
      <a:lvl5pPr marL="2070100" indent="-38735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5pPr>
      <a:lvl6pPr marL="2527300" indent="-38735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6pPr>
      <a:lvl7pPr marL="2984500" indent="-38735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7pPr>
      <a:lvl8pPr marL="3441700" indent="-38735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8pPr>
      <a:lvl9pPr marL="3898900" indent="-387350" algn="l" rtl="0" eaLnBrk="1" fontAlgn="base" hangingPunct="1">
        <a:spcBef>
          <a:spcPct val="20000"/>
        </a:spcBef>
        <a:spcAft>
          <a:spcPct val="0"/>
        </a:spcAft>
        <a:buClr>
          <a:srgbClr val="0066FF"/>
        </a:buClr>
        <a:buFont typeface="Wingdings" panose="05000000000000000000" pitchFamily="2" charset="2"/>
        <a:buChar char="Ø"/>
        <a:defRPr sz="2000" b="1">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8.wmf"/><Relationship Id="rId3" Type="http://schemas.openxmlformats.org/officeDocument/2006/relationships/notesSlide" Target="../notesSlides/notesSlide9.xml"/><Relationship Id="rId7" Type="http://schemas.openxmlformats.org/officeDocument/2006/relationships/image" Target="../media/image60.png"/><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11" Type="http://schemas.openxmlformats.org/officeDocument/2006/relationships/image" Target="../media/image27.wmf"/><Relationship Id="rId5" Type="http://schemas.openxmlformats.org/officeDocument/2006/relationships/image" Target="../media/image30.png"/><Relationship Id="rId10" Type="http://schemas.openxmlformats.org/officeDocument/2006/relationships/oleObject" Target="../embeddings/oleObject18.bin"/><Relationship Id="rId4" Type="http://schemas.openxmlformats.org/officeDocument/2006/relationships/image" Target="../media/image29.png"/><Relationship Id="rId9" Type="http://schemas.openxmlformats.org/officeDocument/2006/relationships/image" Target="../media/image26.wmf"/><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38.wmf"/><Relationship Id="rId3" Type="http://schemas.openxmlformats.org/officeDocument/2006/relationships/notesSlide" Target="../notesSlides/notesSlide12.xml"/><Relationship Id="rId7" Type="http://schemas.openxmlformats.org/officeDocument/2006/relationships/image" Target="../media/image35.wmf"/><Relationship Id="rId12"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6.wmf"/><Relationship Id="rId14" Type="http://schemas.openxmlformats.org/officeDocument/2006/relationships/oleObject" Target="../embeddings/oleObject26.bin"/></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7.bin"/><Relationship Id="rId5" Type="http://schemas.openxmlformats.org/officeDocument/2006/relationships/image" Target="../media/image47.jpg"/><Relationship Id="rId4" Type="http://schemas.openxmlformats.org/officeDocument/2006/relationships/image" Target="../media/image46.tif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51.wmf"/><Relationship Id="rId3" Type="http://schemas.openxmlformats.org/officeDocument/2006/relationships/notesSlide" Target="../notesSlides/notesSlide16.xml"/><Relationship Id="rId7" Type="http://schemas.openxmlformats.org/officeDocument/2006/relationships/image" Target="../media/image48.wmf"/><Relationship Id="rId12" Type="http://schemas.openxmlformats.org/officeDocument/2006/relationships/oleObject" Target="../embeddings/oleObject31.bin"/><Relationship Id="rId2" Type="http://schemas.openxmlformats.org/officeDocument/2006/relationships/slideLayout" Target="../slideLayouts/slideLayout2.xml"/><Relationship Id="rId16" Type="http://schemas.openxmlformats.org/officeDocument/2006/relationships/image" Target="../media/image52.wmf"/><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image" Target="../media/image50.wmf"/><Relationship Id="rId5" Type="http://schemas.openxmlformats.org/officeDocument/2006/relationships/image" Target="../media/image54.jpg"/><Relationship Id="rId15" Type="http://schemas.openxmlformats.org/officeDocument/2006/relationships/oleObject" Target="../embeddings/oleObject32.bin"/><Relationship Id="rId10" Type="http://schemas.openxmlformats.org/officeDocument/2006/relationships/oleObject" Target="../embeddings/oleObject30.bin"/><Relationship Id="rId4" Type="http://schemas.openxmlformats.org/officeDocument/2006/relationships/image" Target="../media/image53.tiff"/><Relationship Id="rId9" Type="http://schemas.openxmlformats.org/officeDocument/2006/relationships/image" Target="../media/image49.wmf"/><Relationship Id="rId14" Type="http://schemas.openxmlformats.org/officeDocument/2006/relationships/image" Target="../media/image191.png"/></Relationships>
</file>

<file path=ppt/slides/_rels/slide1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notesSlide" Target="../notesSlides/notesSlide17.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33.bin"/><Relationship Id="rId10" Type="http://schemas.openxmlformats.org/officeDocument/2006/relationships/image" Target="../media/image57.wmf"/><Relationship Id="rId4" Type="http://schemas.openxmlformats.org/officeDocument/2006/relationships/image" Target="../media/image58.tiff"/><Relationship Id="rId9"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40.bin"/><Relationship Id="rId18" Type="http://schemas.openxmlformats.org/officeDocument/2006/relationships/oleObject" Target="../embeddings/oleObject42.bin"/><Relationship Id="rId3" Type="http://schemas.openxmlformats.org/officeDocument/2006/relationships/notesSlide" Target="../notesSlides/notesSlide18.xml"/><Relationship Id="rId7" Type="http://schemas.openxmlformats.org/officeDocument/2006/relationships/oleObject" Target="../embeddings/oleObject37.bin"/><Relationship Id="rId12" Type="http://schemas.openxmlformats.org/officeDocument/2006/relationships/image" Target="../media/image62.wmf"/><Relationship Id="rId17" Type="http://schemas.openxmlformats.org/officeDocument/2006/relationships/image" Target="../media/image64.wmf"/><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image" Target="../media/image200.png"/><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image" Target="../media/image103.png"/><Relationship Id="rId10" Type="http://schemas.openxmlformats.org/officeDocument/2006/relationships/image" Target="../media/image61.wmf"/><Relationship Id="rId19" Type="http://schemas.openxmlformats.org/officeDocument/2006/relationships/image" Target="../media/image65.wmf"/><Relationship Id="rId4" Type="http://schemas.openxmlformats.org/officeDocument/2006/relationships/image" Target="../media/image66.tiff"/><Relationship Id="rId9" Type="http://schemas.openxmlformats.org/officeDocument/2006/relationships/oleObject" Target="../embeddings/oleObject38.bin"/><Relationship Id="rId14" Type="http://schemas.openxmlformats.org/officeDocument/2006/relationships/image" Target="../media/image6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9.gif"/><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3.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2.wmf"/><Relationship Id="rId11" Type="http://schemas.openxmlformats.org/officeDocument/2006/relationships/image" Target="../media/image74.wmf"/><Relationship Id="rId5" Type="http://schemas.openxmlformats.org/officeDocument/2006/relationships/oleObject" Target="../embeddings/oleObject43.bin"/><Relationship Id="rId10" Type="http://schemas.openxmlformats.org/officeDocument/2006/relationships/oleObject" Target="../embeddings/oleObject45.bin"/><Relationship Id="rId4" Type="http://schemas.openxmlformats.org/officeDocument/2006/relationships/image" Target="../media/image75.tiff"/><Relationship Id="rId9" Type="http://schemas.openxmlformats.org/officeDocument/2006/relationships/image" Target="../media/image73.wmf"/></Relationships>
</file>

<file path=ppt/slides/_rels/slide25.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notesSlide" Target="../notesSlides/notesSlide24.xml"/><Relationship Id="rId7" Type="http://schemas.openxmlformats.org/officeDocument/2006/relationships/image" Target="../media/image203.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6.wmf"/><Relationship Id="rId5" Type="http://schemas.openxmlformats.org/officeDocument/2006/relationships/oleObject" Target="../embeddings/oleObject46.bin"/><Relationship Id="rId4" Type="http://schemas.openxmlformats.org/officeDocument/2006/relationships/image" Target="../media/image7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7.bin"/><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6.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9.bin"/><Relationship Id="rId5" Type="http://schemas.openxmlformats.org/officeDocument/2006/relationships/image" Target="../media/image79.wmf"/><Relationship Id="rId4" Type="http://schemas.openxmlformats.org/officeDocument/2006/relationships/oleObject" Target="../embeddings/oleObject48.bin"/><Relationship Id="rId9" Type="http://schemas.openxmlformats.org/officeDocument/2006/relationships/image" Target="../media/image81.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50.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8.wmf"/><Relationship Id="rId5" Type="http://schemas.openxmlformats.org/officeDocument/2006/relationships/oleObject" Target="../embeddings/oleObject50.bin"/><Relationship Id="rId4" Type="http://schemas.openxmlformats.org/officeDocument/2006/relationships/image" Target="../media/image77.tiff"/></Relationships>
</file>

<file path=ppt/slides/_rels/slide29.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29.xml"/><Relationship Id="rId7" Type="http://schemas.openxmlformats.org/officeDocument/2006/relationships/image" Target="../media/image82.wmf"/><Relationship Id="rId12"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51.bin"/><Relationship Id="rId11" Type="http://schemas.openxmlformats.org/officeDocument/2006/relationships/oleObject" Target="../embeddings/oleObject53.bin"/><Relationship Id="rId5" Type="http://schemas.openxmlformats.org/officeDocument/2006/relationships/image" Target="../media/image218.png"/><Relationship Id="rId10" Type="http://schemas.openxmlformats.org/officeDocument/2006/relationships/image" Target="../media/image160.png"/><Relationship Id="rId4" Type="http://schemas.openxmlformats.org/officeDocument/2006/relationships/image" Target="../media/image85.tiff"/><Relationship Id="rId9" Type="http://schemas.openxmlformats.org/officeDocument/2006/relationships/image" Target="../media/image83.wmf"/></Relationships>
</file>

<file path=ppt/slides/_rels/slide3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notesSlide" Target="../notesSlides/notesSlide30.xml"/><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6.wmf"/><Relationship Id="rId5" Type="http://schemas.openxmlformats.org/officeDocument/2006/relationships/oleObject" Target="../embeddings/oleObject54.bin"/><Relationship Id="rId10" Type="http://schemas.openxmlformats.org/officeDocument/2006/relationships/image" Target="../media/image88.wmf"/><Relationship Id="rId4" Type="http://schemas.openxmlformats.org/officeDocument/2006/relationships/image" Target="../media/image89.tiff"/><Relationship Id="rId9" Type="http://schemas.openxmlformats.org/officeDocument/2006/relationships/oleObject" Target="../embeddings/oleObject56.bin"/></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2.wmf"/><Relationship Id="rId3" Type="http://schemas.openxmlformats.org/officeDocument/2006/relationships/notesSlide" Target="../notesSlides/notesSlide31.xml"/><Relationship Id="rId7" Type="http://schemas.openxmlformats.org/officeDocument/2006/relationships/image" Target="../media/image91.wmf"/><Relationship Id="rId12"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8.bin"/><Relationship Id="rId11" Type="http://schemas.openxmlformats.org/officeDocument/2006/relationships/image" Target="../media/image95.png"/><Relationship Id="rId5" Type="http://schemas.openxmlformats.org/officeDocument/2006/relationships/image" Target="../media/image90.wmf"/><Relationship Id="rId10" Type="http://schemas.openxmlformats.org/officeDocument/2006/relationships/image" Target="../media/image94.tiff"/><Relationship Id="rId4" Type="http://schemas.openxmlformats.org/officeDocument/2006/relationships/oleObject" Target="../embeddings/oleObject57.bin"/><Relationship Id="rId9" Type="http://schemas.openxmlformats.org/officeDocument/2006/relationships/image" Target="../media/image93.tiff"/><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32.xml"/><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60.bin"/><Relationship Id="rId5" Type="http://schemas.openxmlformats.org/officeDocument/2006/relationships/image" Target="../media/image98.tiff"/><Relationship Id="rId4" Type="http://schemas.openxmlformats.org/officeDocument/2006/relationships/image" Target="../media/image97.tiff"/><Relationship Id="rId9" Type="http://schemas.openxmlformats.org/officeDocument/2006/relationships/image" Target="../media/image96.wmf"/></Relationships>
</file>

<file path=ppt/slides/_rels/slide34.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notesSlide" Target="../notesSlides/notesSlide33.xml"/><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4.png"/><Relationship Id="rId5" Type="http://schemas.openxmlformats.org/officeDocument/2006/relationships/image" Target="../media/image99.wmf"/><Relationship Id="rId4" Type="http://schemas.openxmlformats.org/officeDocument/2006/relationships/oleObject" Target="../embeddings/oleObject62.bin"/><Relationship Id="rId9" Type="http://schemas.openxmlformats.org/officeDocument/2006/relationships/image" Target="../media/image101.gif"/></Relationships>
</file>

<file path=ppt/slides/_rels/slide35.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notesSlide" Target="../notesSlides/notesSlide34.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5.bin"/><Relationship Id="rId11" Type="http://schemas.openxmlformats.org/officeDocument/2006/relationships/image" Target="../media/image110.png"/><Relationship Id="rId5" Type="http://schemas.openxmlformats.org/officeDocument/2006/relationships/image" Target="../media/image102.wmf"/><Relationship Id="rId10" Type="http://schemas.openxmlformats.org/officeDocument/2006/relationships/image" Target="../media/image244.png"/><Relationship Id="rId4" Type="http://schemas.openxmlformats.org/officeDocument/2006/relationships/oleObject" Target="../embeddings/oleObject64.bin"/><Relationship Id="rId9" Type="http://schemas.openxmlformats.org/officeDocument/2006/relationships/image" Target="../media/image105.jp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109.wmf"/><Relationship Id="rId3" Type="http://schemas.openxmlformats.org/officeDocument/2006/relationships/notesSlide" Target="../notesSlides/notesSlide35.xml"/><Relationship Id="rId7" Type="http://schemas.openxmlformats.org/officeDocument/2006/relationships/image" Target="../media/image106.wmf"/><Relationship Id="rId12"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image" Target="../media/image118.png"/><Relationship Id="rId1" Type="http://schemas.openxmlformats.org/officeDocument/2006/relationships/vmlDrawing" Target="../drawings/vmlDrawing23.vml"/><Relationship Id="rId6" Type="http://schemas.openxmlformats.org/officeDocument/2006/relationships/oleObject" Target="../embeddings/oleObject66.bin"/><Relationship Id="rId11" Type="http://schemas.openxmlformats.org/officeDocument/2006/relationships/image" Target="../media/image108.wmf"/><Relationship Id="rId5" Type="http://schemas.openxmlformats.org/officeDocument/2006/relationships/image" Target="../media/image112.tiff"/><Relationship Id="rId15" Type="http://schemas.openxmlformats.org/officeDocument/2006/relationships/image" Target="../media/image110.wmf"/><Relationship Id="rId10" Type="http://schemas.openxmlformats.org/officeDocument/2006/relationships/oleObject" Target="../embeddings/oleObject68.bin"/><Relationship Id="rId4" Type="http://schemas.openxmlformats.org/officeDocument/2006/relationships/image" Target="../media/image111.tiff"/><Relationship Id="rId9" Type="http://schemas.openxmlformats.org/officeDocument/2006/relationships/image" Target="../media/image107.wmf"/><Relationship Id="rId14" Type="http://schemas.openxmlformats.org/officeDocument/2006/relationships/oleObject" Target="../embeddings/oleObject70.bin"/></Relationships>
</file>

<file path=ppt/slides/_rels/slide37.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3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1.tiff"/><Relationship Id="rId4" Type="http://schemas.openxmlformats.org/officeDocument/2006/relationships/image" Target="../media/image11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notesSlide" Target="../notesSlides/notesSlide39.xml"/><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17.wmf"/><Relationship Id="rId5" Type="http://schemas.openxmlformats.org/officeDocument/2006/relationships/oleObject" Target="../embeddings/oleObject71.bin"/><Relationship Id="rId4" Type="http://schemas.openxmlformats.org/officeDocument/2006/relationships/image" Target="../media/image119.png"/><Relationship Id="rId9" Type="http://schemas.openxmlformats.org/officeDocument/2006/relationships/image" Target="../media/image120.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24.wmf"/><Relationship Id="rId3" Type="http://schemas.openxmlformats.org/officeDocument/2006/relationships/notesSlide" Target="../notesSlides/notesSlide40.xml"/><Relationship Id="rId7" Type="http://schemas.openxmlformats.org/officeDocument/2006/relationships/image" Target="../media/image121.wmf"/><Relationship Id="rId12"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73.bin"/><Relationship Id="rId11" Type="http://schemas.openxmlformats.org/officeDocument/2006/relationships/image" Target="../media/image123.wmf"/><Relationship Id="rId5" Type="http://schemas.openxmlformats.org/officeDocument/2006/relationships/image" Target="../media/image119.png"/><Relationship Id="rId10" Type="http://schemas.openxmlformats.org/officeDocument/2006/relationships/oleObject" Target="../embeddings/oleObject75.bin"/><Relationship Id="rId4" Type="http://schemas.openxmlformats.org/officeDocument/2006/relationships/image" Target="../media/image125.png"/><Relationship Id="rId9" Type="http://schemas.openxmlformats.org/officeDocument/2006/relationships/image" Target="../media/image122.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41.xml"/><Relationship Id="rId7" Type="http://schemas.openxmlformats.org/officeDocument/2006/relationships/image" Target="../media/image126.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7.bin"/><Relationship Id="rId11" Type="http://schemas.openxmlformats.org/officeDocument/2006/relationships/image" Target="../media/image122.emf"/><Relationship Id="rId5" Type="http://schemas.openxmlformats.org/officeDocument/2006/relationships/image" Target="../media/image119.png"/><Relationship Id="rId10" Type="http://schemas.openxmlformats.org/officeDocument/2006/relationships/oleObject" Target="../embeddings/oleObject79.bin"/><Relationship Id="rId4" Type="http://schemas.openxmlformats.org/officeDocument/2006/relationships/image" Target="../media/image125.png"/><Relationship Id="rId9" Type="http://schemas.openxmlformats.org/officeDocument/2006/relationships/image" Target="../media/image127.emf"/></Relationships>
</file>

<file path=ppt/slides/_rels/slide43.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oleObject" Target="../embeddings/oleObject84.bin"/><Relationship Id="rId18" Type="http://schemas.openxmlformats.org/officeDocument/2006/relationships/image" Target="../media/image134.wmf"/><Relationship Id="rId3" Type="http://schemas.openxmlformats.org/officeDocument/2006/relationships/notesSlide" Target="../notesSlides/notesSlide42.xml"/><Relationship Id="rId7" Type="http://schemas.openxmlformats.org/officeDocument/2006/relationships/oleObject" Target="../embeddings/oleObject81.bin"/><Relationship Id="rId12" Type="http://schemas.openxmlformats.org/officeDocument/2006/relationships/image" Target="../media/image131.wmf"/><Relationship Id="rId17" Type="http://schemas.openxmlformats.org/officeDocument/2006/relationships/oleObject" Target="../embeddings/oleObject86.bin"/><Relationship Id="rId2" Type="http://schemas.openxmlformats.org/officeDocument/2006/relationships/slideLayout" Target="../slideLayouts/slideLayout2.xml"/><Relationship Id="rId16" Type="http://schemas.openxmlformats.org/officeDocument/2006/relationships/image" Target="../media/image133.wmf"/><Relationship Id="rId1" Type="http://schemas.openxmlformats.org/officeDocument/2006/relationships/vmlDrawing" Target="../drawings/vmlDrawing27.vml"/><Relationship Id="rId6" Type="http://schemas.openxmlformats.org/officeDocument/2006/relationships/image" Target="../media/image128.wmf"/><Relationship Id="rId11" Type="http://schemas.openxmlformats.org/officeDocument/2006/relationships/oleObject" Target="../embeddings/oleObject83.bin"/><Relationship Id="rId5" Type="http://schemas.openxmlformats.org/officeDocument/2006/relationships/oleObject" Target="../embeddings/oleObject80.bin"/><Relationship Id="rId15" Type="http://schemas.openxmlformats.org/officeDocument/2006/relationships/oleObject" Target="../embeddings/oleObject85.bin"/><Relationship Id="rId10" Type="http://schemas.openxmlformats.org/officeDocument/2006/relationships/image" Target="../media/image130.wmf"/><Relationship Id="rId4" Type="http://schemas.openxmlformats.org/officeDocument/2006/relationships/image" Target="../media/image119.png"/><Relationship Id="rId9" Type="http://schemas.openxmlformats.org/officeDocument/2006/relationships/oleObject" Target="../embeddings/oleObject82.bin"/><Relationship Id="rId14" Type="http://schemas.openxmlformats.org/officeDocument/2006/relationships/image" Target="../media/image13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139.wmf"/><Relationship Id="rId3" Type="http://schemas.openxmlformats.org/officeDocument/2006/relationships/notesSlide" Target="../notesSlides/notesSlide43.xml"/><Relationship Id="rId7" Type="http://schemas.openxmlformats.org/officeDocument/2006/relationships/image" Target="../media/image136.wmf"/><Relationship Id="rId12" Type="http://schemas.openxmlformats.org/officeDocument/2006/relationships/oleObject" Target="../embeddings/oleObject91.bin"/><Relationship Id="rId17" Type="http://schemas.openxmlformats.org/officeDocument/2006/relationships/image" Target="../media/image141.wmf"/><Relationship Id="rId2" Type="http://schemas.openxmlformats.org/officeDocument/2006/relationships/slideLayout" Target="../slideLayouts/slideLayout2.xml"/><Relationship Id="rId16" Type="http://schemas.openxmlformats.org/officeDocument/2006/relationships/oleObject" Target="../embeddings/oleObject93.bin"/><Relationship Id="rId1" Type="http://schemas.openxmlformats.org/officeDocument/2006/relationships/vmlDrawing" Target="../drawings/vmlDrawing28.vml"/><Relationship Id="rId6" Type="http://schemas.openxmlformats.org/officeDocument/2006/relationships/oleObject" Target="../embeddings/oleObject88.bin"/><Relationship Id="rId11" Type="http://schemas.openxmlformats.org/officeDocument/2006/relationships/image" Target="../media/image138.wmf"/><Relationship Id="rId5" Type="http://schemas.openxmlformats.org/officeDocument/2006/relationships/image" Target="../media/image135.wmf"/><Relationship Id="rId15" Type="http://schemas.openxmlformats.org/officeDocument/2006/relationships/image" Target="../media/image140.w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37.wmf"/><Relationship Id="rId14" Type="http://schemas.openxmlformats.org/officeDocument/2006/relationships/oleObject" Target="../embeddings/oleObject92.bin"/></Relationships>
</file>

<file path=ppt/slides/_rels/slide45.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notesSlide" Target="../notesSlides/notesSlide44.xml"/><Relationship Id="rId7" Type="http://schemas.openxmlformats.org/officeDocument/2006/relationships/oleObject" Target="../embeddings/oleObject95.bin"/><Relationship Id="rId12" Type="http://schemas.openxmlformats.org/officeDocument/2006/relationships/image" Target="../media/image145.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42.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144.wmf"/><Relationship Id="rId4" Type="http://schemas.openxmlformats.org/officeDocument/2006/relationships/image" Target="../media/image125.png"/><Relationship Id="rId9" Type="http://schemas.openxmlformats.org/officeDocument/2006/relationships/oleObject" Target="../embeddings/oleObject9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45.xml"/><Relationship Id="rId7" Type="http://schemas.openxmlformats.org/officeDocument/2006/relationships/image" Target="../media/image147.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99.bin"/><Relationship Id="rId11" Type="http://schemas.openxmlformats.org/officeDocument/2006/relationships/image" Target="../media/image149.wmf"/><Relationship Id="rId5" Type="http://schemas.openxmlformats.org/officeDocument/2006/relationships/image" Target="../media/image146.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48.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image" Target="../media/image10.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3.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9.wmf"/><Relationship Id="rId3" Type="http://schemas.openxmlformats.org/officeDocument/2006/relationships/notesSlide" Target="../notesSlides/notesSlide6.xml"/><Relationship Id="rId7" Type="http://schemas.openxmlformats.org/officeDocument/2006/relationships/image" Target="../media/image16.wmf"/><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7.wmf"/></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4.wmf"/><Relationship Id="rId3" Type="http://schemas.openxmlformats.org/officeDocument/2006/relationships/notesSlide" Target="../notesSlides/notesSlide8.xml"/><Relationship Id="rId7" Type="http://schemas.openxmlformats.org/officeDocument/2006/relationships/image" Target="../media/image21.wm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23.wmf"/><Relationship Id="rId5" Type="http://schemas.openxmlformats.org/officeDocument/2006/relationships/image" Target="../media/image52.png"/><Relationship Id="rId10" Type="http://schemas.openxmlformats.org/officeDocument/2006/relationships/oleObject" Target="../embeddings/oleObject15.bin"/><Relationship Id="rId4" Type="http://schemas.openxmlformats.org/officeDocument/2006/relationships/image" Target="../media/image25.tiff"/><Relationship Id="rId9"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371600" y="4582641"/>
            <a:ext cx="6553200" cy="790575"/>
          </a:xfrm>
          <a:prstGeom prst="rect">
            <a:avLst/>
          </a:prstGeom>
        </p:spPr>
        <p:txBody>
          <a:bodyPr anchor="ctr" anchorCtr="0"/>
          <a:lstStyle>
            <a:lvl1pPr indent="0" algn="ctr" fontAlgn="base">
              <a:lnSpc>
                <a:spcPct val="80000"/>
              </a:lnSpc>
              <a:spcBef>
                <a:spcPct val="20000"/>
              </a:spcBef>
              <a:spcAft>
                <a:spcPct val="0"/>
              </a:spcAft>
              <a:buClr>
                <a:srgbClr val="0066FF"/>
              </a:buClr>
              <a:buFont typeface="Wingdings" panose="05000000000000000000" pitchFamily="2" charset="2"/>
              <a:buNone/>
              <a:defRPr sz="1600" b="1">
                <a:solidFill>
                  <a:schemeClr val="tx2"/>
                </a:solidFill>
                <a:effectLst>
                  <a:outerShdw blurRad="38100" dist="38100" dir="2700000" algn="tl">
                    <a:srgbClr val="C0C0C0"/>
                  </a:outerShdw>
                </a:effectLst>
                <a:latin typeface="Arial" panose="020B0604020202020204" pitchFamily="34" charset="0"/>
                <a:ea typeface="宋体" panose="02010600030101010101" pitchFamily="2" charset="-122"/>
              </a:defRPr>
            </a:lvl1pPr>
            <a:lvl2pPr marL="889000" indent="-440055" fontAlgn="base">
              <a:spcBef>
                <a:spcPct val="20000"/>
              </a:spcBef>
              <a:spcAft>
                <a:spcPct val="0"/>
              </a:spcAft>
              <a:buClr>
                <a:srgbClr val="0066FF"/>
              </a:buClr>
              <a:buFont typeface="Wingdings" panose="05000000000000000000" pitchFamily="2" charset="2"/>
              <a:buChar char="Ø"/>
              <a:defRPr sz="2800" b="1">
                <a:effectLst>
                  <a:outerShdw blurRad="38100" dist="38100" dir="2700000" algn="tl">
                    <a:srgbClr val="C0C0C0"/>
                  </a:outerShdw>
                </a:effectLst>
              </a:defRPr>
            </a:lvl2pPr>
            <a:lvl3pPr marL="1294130" indent="-403225" fontAlgn="base">
              <a:spcBef>
                <a:spcPct val="20000"/>
              </a:spcBef>
              <a:spcAft>
                <a:spcPct val="0"/>
              </a:spcAft>
              <a:buClr>
                <a:srgbClr val="0066FF"/>
              </a:buClr>
              <a:buFont typeface="Wingdings" panose="05000000000000000000" pitchFamily="2" charset="2"/>
              <a:buChar char="Ø"/>
              <a:defRPr sz="2400" b="1">
                <a:effectLst>
                  <a:outerShdw blurRad="38100" dist="38100" dir="2700000" algn="tl">
                    <a:srgbClr val="C0C0C0"/>
                  </a:outerShdw>
                </a:effectLst>
              </a:defRPr>
            </a:lvl3pPr>
            <a:lvl4pPr marL="1681480" indent="-38608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4pPr>
            <a:lvl5pPr marL="2070100" indent="-38735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5pPr>
            <a:lvl6pPr marL="2527300" indent="-38735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6pPr>
            <a:lvl7pPr marL="2984500" indent="-38735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7pPr>
            <a:lvl8pPr marL="3441700" indent="-38735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8pPr>
            <a:lvl9pPr marL="3898900" indent="-387350" fontAlgn="base">
              <a:spcBef>
                <a:spcPct val="20000"/>
              </a:spcBef>
              <a:spcAft>
                <a:spcPct val="0"/>
              </a:spcAft>
              <a:buClr>
                <a:srgbClr val="0066FF"/>
              </a:buClr>
              <a:buFont typeface="Wingdings" panose="05000000000000000000" pitchFamily="2" charset="2"/>
              <a:buChar char="Ø"/>
              <a:defRPr sz="2000" b="1">
                <a:effectLst>
                  <a:outerShdw blurRad="38100" dist="38100" dir="2700000" algn="tl">
                    <a:srgbClr val="C0C0C0"/>
                  </a:outerShdw>
                </a:effectLst>
              </a:defRPr>
            </a:lvl9pPr>
          </a:lstStyle>
          <a:p>
            <a:r>
              <a:rPr lang="zh-CN" altLang="en-US" dirty="0"/>
              <a:t>万助军</a:t>
            </a:r>
          </a:p>
          <a:p>
            <a:r>
              <a:rPr lang="en-US" altLang="zh-CN" dirty="0"/>
              <a:t>zhujun.wan@hust.edu.cn</a:t>
            </a:r>
          </a:p>
          <a:p>
            <a:r>
              <a:rPr lang="zh-CN" altLang="en-US" dirty="0"/>
              <a:t>华中科技大学光学与电子信息学院</a:t>
            </a:r>
          </a:p>
        </p:txBody>
      </p:sp>
      <p:sp>
        <p:nvSpPr>
          <p:cNvPr id="7" name="Rectangle 2"/>
          <p:cNvSpPr txBox="1">
            <a:spLocks noChangeArrowheads="1"/>
          </p:cNvSpPr>
          <p:nvPr/>
        </p:nvSpPr>
        <p:spPr bwMode="auto">
          <a:xfrm>
            <a:off x="0" y="2564904"/>
            <a:ext cx="91440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mj-lt"/>
                <a:ea typeface="+mj-ea"/>
                <a:cs typeface="+mj-cs"/>
              </a:defRPr>
            </a:lvl1pPr>
            <a:lvl2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000" b="1">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defRPr>
            </a:lvl9pPr>
          </a:lstStyle>
          <a:p>
            <a:pPr>
              <a:defRPr/>
            </a:pPr>
            <a:r>
              <a:rPr lang="zh-CN" altLang="en-US" sz="4400" dirty="0">
                <a:ea typeface="宋体" panose="02010600030101010101" pitchFamily="2" charset="-122"/>
              </a:rPr>
              <a:t>第</a:t>
            </a:r>
            <a:r>
              <a:rPr lang="en-US" altLang="zh-CN" sz="4400" dirty="0">
                <a:ea typeface="宋体" panose="02010600030101010101" pitchFamily="2" charset="-122"/>
              </a:rPr>
              <a:t>4</a:t>
            </a:r>
            <a:r>
              <a:rPr lang="zh-CN" altLang="en-US" sz="4400" dirty="0">
                <a:ea typeface="宋体" panose="02010600030101010101" pitchFamily="2" charset="-122"/>
              </a:rPr>
              <a:t>章 多光束干涉与光学薄膜</a:t>
            </a:r>
            <a:endParaRPr lang="zh-CN" altLang="en-US" sz="4400" kern="0" dirty="0">
              <a:ea typeface="宋体" panose="02010600030101010101" pitchFamily="2" charset="-122"/>
            </a:endParaRPr>
          </a:p>
        </p:txBody>
      </p:sp>
    </p:spTree>
  </p:cSld>
  <p:clrMapOvr>
    <a:masterClrMapping/>
  </p:clrMapOvr>
  <p:transition>
    <p:push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干涉条纹的锐度</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10</a:t>
            </a:fld>
            <a:endParaRPr lang="en-US" altLang="zh-CN" dirty="0"/>
          </a:p>
        </p:txBody>
      </p:sp>
      <mc:AlternateContent xmlns:mc="http://schemas.openxmlformats.org/markup-compatibility/2006" xmlns:a14="http://schemas.microsoft.com/office/drawing/2010/main">
        <mc:Choice Requires="a14">
          <p:sp>
            <p:nvSpPr>
              <p:cNvPr id="6" name="TextBox 5"/>
              <p:cNvSpPr txBox="1"/>
              <p:nvPr/>
            </p:nvSpPr>
            <p:spPr>
              <a:xfrm>
                <a:off x="971600" y="3933056"/>
                <a:ext cx="27499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2"/>
                              </a:solidFill>
                              <a:latin typeface="Cambria Math" panose="02040503050406030204" pitchFamily="18" charset="0"/>
                            </a:rPr>
                          </m:ctrlPr>
                        </m:sSubPr>
                        <m:e>
                          <m:r>
                            <a:rPr lang="el-GR" altLang="zh-CN" sz="2400" b="1" i="1">
                              <a:solidFill>
                                <a:schemeClr val="tx2"/>
                              </a:solidFill>
                              <a:latin typeface="Cambria Math" panose="02040503050406030204" pitchFamily="18" charset="0"/>
                            </a:rPr>
                            <m:t>𝜹𝜽</m:t>
                          </m:r>
                        </m:e>
                        <m:sub>
                          <m:r>
                            <a:rPr lang="en-US" altLang="zh-CN" sz="2400" b="0" i="1" smtClean="0">
                              <a:solidFill>
                                <a:schemeClr val="tx2"/>
                              </a:solidFill>
                              <a:latin typeface="Cambria Math"/>
                            </a:rPr>
                            <m:t>𝑚</m:t>
                          </m:r>
                        </m:sub>
                      </m:sSub>
                      <m:r>
                        <a:rPr lang="en-US" altLang="zh-CN" sz="2400" b="0" i="1" smtClean="0">
                          <a:solidFill>
                            <a:schemeClr val="tx2"/>
                          </a:solidFill>
                          <a:latin typeface="Cambria Math"/>
                        </a:rPr>
                        <m:t>=</m:t>
                      </m:r>
                      <m:sSub>
                        <m:sSubPr>
                          <m:ctrlPr>
                            <a:rPr lang="en-US" altLang="zh-CN" sz="2400" b="1" i="1">
                              <a:solidFill>
                                <a:schemeClr val="tx2"/>
                              </a:solidFill>
                              <a:latin typeface="Cambria Math" panose="02040503050406030204" pitchFamily="18" charset="0"/>
                            </a:rPr>
                          </m:ctrlPr>
                        </m:sSubPr>
                        <m:e>
                          <m:r>
                            <a:rPr lang="zh-CN" altLang="en-US" sz="2400" b="1" i="1">
                              <a:solidFill>
                                <a:schemeClr val="tx2"/>
                              </a:solidFill>
                              <a:latin typeface="Cambria Math"/>
                            </a:rPr>
                            <m:t>𝜽</m:t>
                          </m:r>
                        </m:e>
                        <m:sub>
                          <m:r>
                            <a:rPr lang="en-US" altLang="zh-CN" sz="2400" b="1" i="1">
                              <a:solidFill>
                                <a:schemeClr val="tx2"/>
                              </a:solidFill>
                              <a:latin typeface="Cambria Math"/>
                            </a:rPr>
                            <m:t>𝒎</m:t>
                          </m:r>
                          <m:r>
                            <a:rPr lang="en-US" altLang="zh-CN" sz="2400" b="1" i="1" smtClean="0">
                              <a:solidFill>
                                <a:schemeClr val="tx2"/>
                              </a:solidFill>
                              <a:latin typeface="Cambria Math"/>
                            </a:rPr>
                            <m:t>+</m:t>
                          </m:r>
                          <m:r>
                            <a:rPr lang="en-US" altLang="zh-CN" sz="2400" b="1" i="1" smtClean="0">
                              <a:solidFill>
                                <a:schemeClr val="tx2"/>
                              </a:solidFill>
                              <a:latin typeface="Cambria Math"/>
                            </a:rPr>
                            <m:t>𝟏</m:t>
                          </m:r>
                        </m:sub>
                      </m:sSub>
                      <m:r>
                        <a:rPr lang="en-US" altLang="zh-CN" sz="2400" b="1" i="1" smtClean="0">
                          <a:solidFill>
                            <a:schemeClr val="tx2"/>
                          </a:solidFill>
                          <a:latin typeface="Cambria Math"/>
                        </a:rPr>
                        <m:t>−</m:t>
                      </m:r>
                      <m:sSub>
                        <m:sSubPr>
                          <m:ctrlPr>
                            <a:rPr lang="en-US" altLang="zh-CN" sz="2400" b="1" i="1">
                              <a:solidFill>
                                <a:schemeClr val="tx2"/>
                              </a:solidFill>
                              <a:latin typeface="Cambria Math" panose="02040503050406030204" pitchFamily="18" charset="0"/>
                            </a:rPr>
                          </m:ctrlPr>
                        </m:sSubPr>
                        <m:e>
                          <m:r>
                            <a:rPr lang="zh-CN" altLang="en-US" sz="2400" b="1" i="1">
                              <a:solidFill>
                                <a:schemeClr val="tx2"/>
                              </a:solidFill>
                              <a:latin typeface="Cambria Math"/>
                            </a:rPr>
                            <m:t>𝜽</m:t>
                          </m:r>
                        </m:e>
                        <m:sub>
                          <m:r>
                            <a:rPr lang="en-US" altLang="zh-CN" sz="2400" b="1" i="1">
                              <a:solidFill>
                                <a:schemeClr val="tx2"/>
                              </a:solidFill>
                              <a:latin typeface="Cambria Math"/>
                            </a:rPr>
                            <m:t>𝒎</m:t>
                          </m:r>
                        </m:sub>
                      </m:sSub>
                    </m:oMath>
                  </m:oMathPara>
                </a14:m>
                <a:endParaRPr lang="zh-CN" altLang="en-US" sz="2400" dirty="0">
                  <a:solidFill>
                    <a:schemeClr val="tx2"/>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71600" y="3933056"/>
                <a:ext cx="2749919" cy="461665"/>
              </a:xfrm>
              <a:prstGeom prst="rect">
                <a:avLst/>
              </a:prstGeom>
              <a:blipFill>
                <a:blip r:embed="rId4"/>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7504" y="1255400"/>
                <a:ext cx="3744416" cy="2927020"/>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Ø"/>
                </a:pPr>
                <a:r>
                  <a:rPr lang="zh-CN" altLang="en-US" sz="2000" b="1" dirty="0">
                    <a:solidFill>
                      <a:schemeClr val="tx2"/>
                    </a:solidFill>
                  </a:rPr>
                  <a:t>平行平板的多光束干涉，在透镜的焦面上产生圆环状等倾条纹。</a:t>
                </a:r>
                <a:endParaRPr lang="en-US" altLang="zh-CN" sz="2000" b="1" dirty="0">
                  <a:solidFill>
                    <a:schemeClr val="tx2"/>
                  </a:solidFill>
                </a:endParaRPr>
              </a:p>
              <a:p>
                <a:pPr marL="342900" indent="-342900" algn="just">
                  <a:lnSpc>
                    <a:spcPct val="130000"/>
                  </a:lnSpc>
                  <a:spcBef>
                    <a:spcPts val="600"/>
                  </a:spcBef>
                  <a:buFont typeface="Wingdings" panose="05000000000000000000" pitchFamily="2" charset="2"/>
                  <a:buChar char="Ø"/>
                </a:pPr>
                <a:r>
                  <a:rPr lang="zh-CN" altLang="en-US" sz="2000" b="1" dirty="0">
                    <a:solidFill>
                      <a:schemeClr val="tx2"/>
                    </a:solidFill>
                  </a:rPr>
                  <a:t>以</a:t>
                </a:r>
                <a14:m>
                  <m:oMath xmlns:m="http://schemas.openxmlformats.org/officeDocument/2006/math">
                    <m:sSub>
                      <m:sSubPr>
                        <m:ctrlPr>
                          <a:rPr lang="en-US" altLang="zh-CN" sz="2000" b="1" i="1">
                            <a:solidFill>
                              <a:schemeClr val="tx2"/>
                            </a:solidFill>
                            <a:latin typeface="Cambria Math" panose="02040503050406030204" pitchFamily="18" charset="0"/>
                          </a:rPr>
                        </m:ctrlPr>
                      </m:sSubPr>
                      <m:e>
                        <m:r>
                          <a:rPr lang="zh-CN" altLang="en-US" sz="2000" b="1" i="1">
                            <a:solidFill>
                              <a:schemeClr val="tx2"/>
                            </a:solidFill>
                            <a:latin typeface="Cambria Math"/>
                          </a:rPr>
                          <m:t>𝜽</m:t>
                        </m:r>
                      </m:e>
                      <m:sub>
                        <m:r>
                          <a:rPr lang="en-US" altLang="zh-CN" sz="2000" b="1" i="1">
                            <a:solidFill>
                              <a:schemeClr val="tx2"/>
                            </a:solidFill>
                            <a:latin typeface="Cambria Math"/>
                          </a:rPr>
                          <m:t>𝒎</m:t>
                        </m:r>
                      </m:sub>
                    </m:sSub>
                  </m:oMath>
                </a14:m>
                <a:r>
                  <a:rPr lang="zh-CN" altLang="en-US" sz="2000" b="1" dirty="0">
                    <a:solidFill>
                      <a:schemeClr val="tx2"/>
                    </a:solidFill>
                  </a:rPr>
                  <a:t>表示第</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zh-CN" altLang="en-US" sz="2000" b="1" dirty="0">
                    <a:solidFill>
                      <a:schemeClr val="tx2"/>
                    </a:solidFill>
                  </a:rPr>
                  <a:t>级条纹相对透镜中心的张角，以</a:t>
                </a:r>
                <a14:m>
                  <m:oMath xmlns:m="http://schemas.openxmlformats.org/officeDocument/2006/math">
                    <m:sSub>
                      <m:sSubPr>
                        <m:ctrlPr>
                          <a:rPr lang="en-US" altLang="zh-CN" sz="2000" b="1" i="1">
                            <a:solidFill>
                              <a:schemeClr val="tx2"/>
                            </a:solidFill>
                            <a:latin typeface="Cambria Math" panose="02040503050406030204" pitchFamily="18" charset="0"/>
                          </a:rPr>
                        </m:ctrlPr>
                      </m:sSubPr>
                      <m:e>
                        <m:r>
                          <a:rPr lang="el-GR" altLang="zh-CN" sz="2000" b="1" i="1" smtClean="0">
                            <a:solidFill>
                              <a:schemeClr val="tx2"/>
                            </a:solidFill>
                            <a:latin typeface="Cambria Math" panose="02040503050406030204" pitchFamily="18" charset="0"/>
                          </a:rPr>
                          <m:t>𝜹𝜽</m:t>
                        </m:r>
                      </m:e>
                      <m:sub>
                        <m:r>
                          <a:rPr lang="en-US" altLang="zh-CN" sz="2000" b="1" i="1">
                            <a:solidFill>
                              <a:schemeClr val="tx2"/>
                            </a:solidFill>
                            <a:latin typeface="Cambria Math"/>
                          </a:rPr>
                          <m:t>𝒎</m:t>
                        </m:r>
                      </m:sub>
                    </m:sSub>
                  </m:oMath>
                </a14:m>
                <a:r>
                  <a:rPr lang="zh-CN" altLang="en-US" sz="2000" b="1" dirty="0">
                    <a:solidFill>
                      <a:schemeClr val="tx2"/>
                    </a:solidFill>
                  </a:rPr>
                  <a:t>表示第</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en-US" altLang="zh-CN" sz="2000" b="1" dirty="0">
                    <a:solidFill>
                      <a:schemeClr val="tx2"/>
                    </a:solidFill>
                  </a:rPr>
                  <a:t>+1</a:t>
                </a:r>
                <a:r>
                  <a:rPr lang="zh-CN" altLang="en-US" sz="2000" b="1" dirty="0">
                    <a:solidFill>
                      <a:schemeClr val="tx2"/>
                    </a:solidFill>
                  </a:rPr>
                  <a:t>级与第</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zh-CN" altLang="en-US" sz="2000" b="1" dirty="0">
                    <a:solidFill>
                      <a:schemeClr val="tx2"/>
                    </a:solidFill>
                  </a:rPr>
                  <a:t>级的张角之差：</a:t>
                </a:r>
              </a:p>
            </p:txBody>
          </p:sp>
        </mc:Choice>
        <mc:Fallback xmlns="">
          <p:sp>
            <p:nvSpPr>
              <p:cNvPr id="10" name="TextBox 9"/>
              <p:cNvSpPr txBox="1">
                <a:spLocks noRot="1" noChangeAspect="1" noMove="1" noResize="1" noEditPoints="1" noAdjustHandles="1" noChangeArrowheads="1" noChangeShapeType="1" noTextEdit="1"/>
              </p:cNvSpPr>
              <p:nvPr/>
            </p:nvSpPr>
            <p:spPr>
              <a:xfrm>
                <a:off x="107504" y="1255400"/>
                <a:ext cx="3744416" cy="2927020"/>
              </a:xfrm>
              <a:prstGeom prst="rect">
                <a:avLst/>
              </a:prstGeom>
              <a:blipFill>
                <a:blip r:embed="rId5"/>
                <a:stretch>
                  <a:fillRect l="-1466" r="-1629" b="-22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7505" y="4570511"/>
                <a:ext cx="3744416" cy="707886"/>
              </a:xfrm>
              <a:prstGeom prst="rect">
                <a:avLst/>
              </a:prstGeom>
              <a:noFill/>
            </p:spPr>
            <p:txBody>
              <a:bodyPr wrap="square" rtlCol="0">
                <a:spAutoFit/>
              </a:bodyPr>
              <a:lstStyle/>
              <a:p>
                <a:pPr marL="342900" indent="-342900" algn="just">
                  <a:buFont typeface="Wingdings" panose="05000000000000000000" pitchFamily="2" charset="2"/>
                  <a:buChar char="Ø"/>
                </a:pPr>
                <a:r>
                  <a:rPr lang="zh-CN" altLang="en-US" sz="2000" b="1" dirty="0">
                    <a:solidFill>
                      <a:schemeClr val="tx2"/>
                    </a:solidFill>
                  </a:rPr>
                  <a:t>以</a:t>
                </a:r>
                <a14:m>
                  <m:oMath xmlns:m="http://schemas.openxmlformats.org/officeDocument/2006/math">
                    <m:r>
                      <a:rPr lang="el-GR" altLang="zh-CN" sz="2000" b="1" i="1" smtClean="0">
                        <a:solidFill>
                          <a:schemeClr val="tx2"/>
                        </a:solidFill>
                        <a:latin typeface="Cambria Math"/>
                        <a:ea typeface="Cambria Math"/>
                      </a:rPr>
                      <m:t>𝜟</m:t>
                    </m:r>
                    <m:r>
                      <a:rPr lang="zh-CN" altLang="el-GR" sz="2000" b="1" i="1" smtClean="0">
                        <a:solidFill>
                          <a:schemeClr val="tx2"/>
                        </a:solidFill>
                        <a:latin typeface="Cambria Math"/>
                        <a:ea typeface="Cambria Math"/>
                      </a:rPr>
                      <m:t>𝜽</m:t>
                    </m:r>
                  </m:oMath>
                </a14:m>
                <a:r>
                  <a:rPr lang="zh-CN" altLang="en-US" sz="2000" b="1" dirty="0">
                    <a:solidFill>
                      <a:schemeClr val="tx2"/>
                    </a:solidFill>
                  </a:rPr>
                  <a:t>表示第</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zh-CN" altLang="en-US" sz="2000" b="1" dirty="0">
                    <a:solidFill>
                      <a:schemeClr val="tx2"/>
                    </a:solidFill>
                  </a:rPr>
                  <a:t>级条纹的半高宽度。</a:t>
                </a:r>
              </a:p>
            </p:txBody>
          </p:sp>
        </mc:Choice>
        <mc:Fallback xmlns="">
          <p:sp>
            <p:nvSpPr>
              <p:cNvPr id="14" name="TextBox 13"/>
              <p:cNvSpPr txBox="1">
                <a:spLocks noRot="1" noChangeAspect="1" noMove="1" noResize="1" noEditPoints="1" noAdjustHandles="1" noChangeArrowheads="1" noChangeShapeType="1" noTextEdit="1"/>
              </p:cNvSpPr>
              <p:nvPr/>
            </p:nvSpPr>
            <p:spPr>
              <a:xfrm>
                <a:off x="107505" y="4570511"/>
                <a:ext cx="3744416" cy="707886"/>
              </a:xfrm>
              <a:prstGeom prst="rect">
                <a:avLst/>
              </a:prstGeom>
              <a:blipFill rotWithShape="1">
                <a:blip r:embed="rId7"/>
                <a:stretch>
                  <a:fillRect l="-1466" t="-6034" r="-1629" b="-12931"/>
                </a:stretch>
              </a:blipFill>
            </p:spPr>
            <p:txBody>
              <a:bodyPr/>
              <a:lstStyle/>
              <a:p>
                <a:r>
                  <a:rPr lang="zh-CN" altLang="en-US">
                    <a:noFill/>
                  </a:rPr>
                  <a:t> </a:t>
                </a:r>
                <a:endParaRPr lang="zh-CN" altLang="en-US">
                  <a:noFill/>
                </a:endParaRPr>
              </a:p>
            </p:txBody>
          </p:sp>
        </mc:Fallback>
      </mc:AlternateContent>
      <p:graphicFrame>
        <p:nvGraphicFramePr>
          <p:cNvPr id="20" name="对象 19"/>
          <p:cNvGraphicFramePr>
            <a:graphicFrameLocks noChangeAspect="1"/>
          </p:cNvGraphicFramePr>
          <p:nvPr/>
        </p:nvGraphicFramePr>
        <p:xfrm>
          <a:off x="107504" y="5624909"/>
          <a:ext cx="2703513" cy="741363"/>
        </p:xfrm>
        <a:graphic>
          <a:graphicData uri="http://schemas.openxmlformats.org/presentationml/2006/ole">
            <mc:AlternateContent xmlns:mc="http://schemas.openxmlformats.org/markup-compatibility/2006">
              <mc:Choice xmlns:v="urn:schemas-microsoft-com:vml" Requires="v">
                <p:oleObj spid="_x0000_s75380" name="Equation" r:id="rId8" imgW="34442400" imgH="9448800" progId="Equation.DSMT4">
                  <p:embed/>
                </p:oleObj>
              </mc:Choice>
              <mc:Fallback>
                <p:oleObj name="Equation" r:id="rId8" imgW="34442400" imgH="9448800" progId="Equation.DSMT4">
                  <p:embed/>
                  <p:pic>
                    <p:nvPicPr>
                      <p:cNvPr id="0" name="图片 74858"/>
                      <p:cNvPicPr>
                        <a:picLocks noChangeAspect="1" noChangeArrowheads="1"/>
                      </p:cNvPicPr>
                      <p:nvPr/>
                    </p:nvPicPr>
                    <p:blipFill>
                      <a:blip r:embed="rId9"/>
                      <a:srcRect/>
                      <a:stretch>
                        <a:fillRect/>
                      </a:stretch>
                    </p:blipFill>
                    <p:spPr bwMode="auto">
                      <a:xfrm>
                        <a:off x="107504" y="5624909"/>
                        <a:ext cx="2703513" cy="741363"/>
                      </a:xfrm>
                      <a:prstGeom prst="rect">
                        <a:avLst/>
                      </a:prstGeom>
                      <a:noFill/>
                      <a:ln>
                        <a:noFill/>
                      </a:ln>
                      <a:effec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208996437"/>
              </p:ext>
            </p:extLst>
          </p:nvPr>
        </p:nvGraphicFramePr>
        <p:xfrm>
          <a:off x="3812353" y="5320740"/>
          <a:ext cx="2349209" cy="1348620"/>
        </p:xfrm>
        <a:graphic>
          <a:graphicData uri="http://schemas.openxmlformats.org/presentationml/2006/ole">
            <mc:AlternateContent xmlns:mc="http://schemas.openxmlformats.org/markup-compatibility/2006">
              <mc:Choice xmlns:v="urn:schemas-microsoft-com:vml" Requires="v">
                <p:oleObj spid="_x0000_s75381" name="Equation" r:id="rId10" imgW="1460160" imgH="838080" progId="Equation.DSMT4">
                  <p:embed/>
                </p:oleObj>
              </mc:Choice>
              <mc:Fallback>
                <p:oleObj name="Equation" r:id="rId10" imgW="1460160" imgH="838080" progId="Equation.DSMT4">
                  <p:embed/>
                  <p:pic>
                    <p:nvPicPr>
                      <p:cNvPr id="0" name="图片 74859"/>
                      <p:cNvPicPr>
                        <a:picLocks noChangeAspect="1" noChangeArrowheads="1"/>
                      </p:cNvPicPr>
                      <p:nvPr/>
                    </p:nvPicPr>
                    <p:blipFill>
                      <a:blip r:embed="rId11"/>
                      <a:srcRect/>
                      <a:stretch>
                        <a:fillRect/>
                      </a:stretch>
                    </p:blipFill>
                    <p:spPr bwMode="auto">
                      <a:xfrm>
                        <a:off x="3812353" y="5320740"/>
                        <a:ext cx="2349209" cy="1348620"/>
                      </a:xfrm>
                      <a:prstGeom prst="rect">
                        <a:avLst/>
                      </a:prstGeom>
                      <a:noFill/>
                      <a:ln>
                        <a:noFill/>
                      </a:ln>
                    </p:spPr>
                  </p:pic>
                </p:oleObj>
              </mc:Fallback>
            </mc:AlternateContent>
          </a:graphicData>
        </a:graphic>
      </p:graphicFrame>
      <p:sp>
        <p:nvSpPr>
          <p:cNvPr id="22" name="右箭头 21"/>
          <p:cNvSpPr/>
          <p:nvPr/>
        </p:nvSpPr>
        <p:spPr>
          <a:xfrm>
            <a:off x="2826718" y="5926757"/>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2863055" y="5621178"/>
            <a:ext cx="700833" cy="400110"/>
          </a:xfrm>
          <a:prstGeom prst="rect">
            <a:avLst/>
          </a:prstGeom>
          <a:noFill/>
        </p:spPr>
        <p:txBody>
          <a:bodyPr wrap="none" rtlCol="0">
            <a:spAutoFit/>
          </a:bodyPr>
          <a:lstStyle/>
          <a:p>
            <a:r>
              <a:rPr lang="zh-CN" altLang="en-US" sz="2000" b="1" dirty="0">
                <a:solidFill>
                  <a:schemeClr val="tx2"/>
                </a:solidFill>
              </a:rPr>
              <a:t>微分</a:t>
            </a:r>
          </a:p>
        </p:txBody>
      </p:sp>
      <p:sp>
        <p:nvSpPr>
          <p:cNvPr id="24" name="右箭头 23"/>
          <p:cNvSpPr/>
          <p:nvPr/>
        </p:nvSpPr>
        <p:spPr>
          <a:xfrm>
            <a:off x="6355110" y="5914217"/>
            <a:ext cx="7920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2395908312"/>
              </p:ext>
            </p:extLst>
          </p:nvPr>
        </p:nvGraphicFramePr>
        <p:xfrm>
          <a:off x="7164288" y="5659545"/>
          <a:ext cx="1835642" cy="793791"/>
        </p:xfrm>
        <a:graphic>
          <a:graphicData uri="http://schemas.openxmlformats.org/presentationml/2006/ole">
            <mc:AlternateContent xmlns:mc="http://schemas.openxmlformats.org/markup-compatibility/2006">
              <mc:Choice xmlns:v="urn:schemas-microsoft-com:vml" Requires="v">
                <p:oleObj spid="_x0000_s75382" name="Equation" r:id="rId12" imgW="901440" imgH="393480" progId="Equation.DSMT4">
                  <p:embed/>
                </p:oleObj>
              </mc:Choice>
              <mc:Fallback>
                <p:oleObj name="Equation" r:id="rId12" imgW="901440" imgH="393480" progId="Equation.DSMT4">
                  <p:embed/>
                  <p:pic>
                    <p:nvPicPr>
                      <p:cNvPr id="0" name="图片 74860"/>
                      <p:cNvPicPr>
                        <a:picLocks noChangeAspect="1" noChangeArrowheads="1"/>
                      </p:cNvPicPr>
                      <p:nvPr/>
                    </p:nvPicPr>
                    <p:blipFill>
                      <a:blip r:embed="rId13"/>
                      <a:srcRect/>
                      <a:stretch>
                        <a:fillRect/>
                      </a:stretch>
                    </p:blipFill>
                    <p:spPr bwMode="auto">
                      <a:xfrm>
                        <a:off x="7164288" y="5659545"/>
                        <a:ext cx="1835642" cy="793791"/>
                      </a:xfrm>
                      <a:prstGeom prst="rect">
                        <a:avLst/>
                      </a:prstGeom>
                      <a:noFill/>
                      <a:ln>
                        <a:noFill/>
                      </a:ln>
                      <a:effectLst/>
                    </p:spPr>
                  </p:pic>
                </p:oleObj>
              </mc:Fallback>
            </mc:AlternateContent>
          </a:graphicData>
        </a:graphic>
      </p:graphicFrame>
      <p:grpSp>
        <p:nvGrpSpPr>
          <p:cNvPr id="3" name="组合 2">
            <a:extLst>
              <a:ext uri="{FF2B5EF4-FFF2-40B4-BE49-F238E27FC236}">
                <a16:creationId xmlns:a16="http://schemas.microsoft.com/office/drawing/2014/main" id="{89CEC524-3A9F-4771-8959-242FF1FDB688}"/>
              </a:ext>
            </a:extLst>
          </p:cNvPr>
          <p:cNvGrpSpPr/>
          <p:nvPr/>
        </p:nvGrpSpPr>
        <p:grpSpPr>
          <a:xfrm>
            <a:off x="4067822" y="1124744"/>
            <a:ext cx="4968674" cy="3515109"/>
            <a:chOff x="4067822" y="1124744"/>
            <a:chExt cx="4968674" cy="3515109"/>
          </a:xfrm>
        </p:grpSpPr>
        <p:pic>
          <p:nvPicPr>
            <p:cNvPr id="2" name="图片 1">
              <a:extLst>
                <a:ext uri="{FF2B5EF4-FFF2-40B4-BE49-F238E27FC236}">
                  <a16:creationId xmlns:a16="http://schemas.microsoft.com/office/drawing/2014/main" id="{FA445BC9-DF7E-47E1-AAD2-C2A9D0BB9B92}"/>
                </a:ext>
              </a:extLst>
            </p:cNvPr>
            <p:cNvPicPr>
              <a:picLocks noChangeAspect="1"/>
            </p:cNvPicPr>
            <p:nvPr/>
          </p:nvPicPr>
          <p:blipFill>
            <a:blip r:embed="rId14"/>
            <a:stretch>
              <a:fillRect/>
            </a:stretch>
          </p:blipFill>
          <p:spPr>
            <a:xfrm>
              <a:off x="4067822" y="1124744"/>
              <a:ext cx="4968674" cy="3515109"/>
            </a:xfrm>
            <a:prstGeom prst="rect">
              <a:avLst/>
            </a:prstGeom>
          </p:spPr>
        </p:pic>
        <p:sp>
          <p:nvSpPr>
            <p:cNvPr id="26" name="TextBox 25"/>
            <p:cNvSpPr txBox="1"/>
            <p:nvPr/>
          </p:nvSpPr>
          <p:spPr>
            <a:xfrm>
              <a:off x="7884368" y="1340768"/>
              <a:ext cx="930063" cy="461665"/>
            </a:xfrm>
            <a:prstGeom prst="rect">
              <a:avLst/>
            </a:prstGeom>
            <a:noFill/>
          </p:spPr>
          <p:txBody>
            <a:bodyPr wrap="none" rtlCol="0">
              <a:spAutoFit/>
            </a:bodyPr>
            <a:lstStyle/>
            <a:p>
              <a:r>
                <a:rPr lang="en-US" altLang="zh-CN" sz="2400" i="1" dirty="0">
                  <a:solidFill>
                    <a:schemeClr val="tx2"/>
                  </a:solidFill>
                  <a:latin typeface="Times New Roman" panose="02020603050405020304" pitchFamily="18" charset="0"/>
                  <a:cs typeface="Times New Roman" panose="02020603050405020304" pitchFamily="18" charset="0"/>
                </a:rPr>
                <a:t>R</a:t>
              </a:r>
              <a:r>
                <a:rPr lang="en-US" altLang="zh-CN" sz="2400" dirty="0">
                  <a:solidFill>
                    <a:schemeClr val="tx2"/>
                  </a:solidFill>
                  <a:latin typeface="Times New Roman" panose="02020603050405020304" pitchFamily="18" charset="0"/>
                  <a:cs typeface="Times New Roman" panose="02020603050405020304" pitchFamily="18" charset="0"/>
                </a:rPr>
                <a:t>=0.8</a:t>
              </a:r>
              <a:endParaRPr lang="zh-CN" altLang="en-US" sz="2400" dirty="0">
                <a:solidFill>
                  <a:schemeClr val="tx2"/>
                </a:solidFill>
                <a:latin typeface="Times New Roman" panose="02020603050405020304" pitchFamily="18" charset="0"/>
                <a:cs typeface="Times New Roman" panose="02020603050405020304" pitchFamily="18" charset="0"/>
              </a:endParaRP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wipe(left)">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wipe(left)">
                                      <p:cBhvr>
                                        <p:cTn id="19" dur="500"/>
                                        <p:tgtEl>
                                          <p:spTgt spid="10">
                                            <p:txEl>
                                              <p:pRg st="1" end="1"/>
                                            </p:txEl>
                                          </p:spTgt>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left)">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2" grpId="0" animBg="1"/>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4</a:t>
            </a:r>
            <a:r>
              <a:rPr lang="zh-CN" altLang="en-US" dirty="0">
                <a:latin typeface="黑体" panose="02010609060101010101" pitchFamily="2" charset="-122"/>
                <a:ea typeface="黑体" panose="02010609060101010101" pitchFamily="2" charset="-122"/>
              </a:rPr>
              <a:t>章 多光束干涉与光学薄膜</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11</a:t>
            </a:fld>
            <a:endParaRPr lang="en-US" altLang="zh-CN" dirty="0"/>
          </a:p>
        </p:txBody>
      </p:sp>
      <p:sp>
        <p:nvSpPr>
          <p:cNvPr id="6" name="TextBox 10">
            <a:extLst>
              <a:ext uri="{FF2B5EF4-FFF2-40B4-BE49-F238E27FC236}">
                <a16:creationId xmlns:a16="http://schemas.microsoft.com/office/drawing/2014/main" id="{CCFB19F2-6EFB-4EE5-AC44-255D22C9A580}"/>
              </a:ext>
            </a:extLst>
          </p:cNvPr>
          <p:cNvSpPr txBox="1">
            <a:spLocks noChangeArrowheads="1"/>
          </p:cNvSpPr>
          <p:nvPr/>
        </p:nvSpPr>
        <p:spPr bwMode="auto">
          <a:xfrm>
            <a:off x="755576" y="2332546"/>
            <a:ext cx="7920880" cy="293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4.1 </a:t>
            </a:r>
            <a:r>
              <a:rPr lang="zh-CN" altLang="en-US" b="1" dirty="0">
                <a:solidFill>
                  <a:schemeClr val="tx2"/>
                </a:solidFill>
                <a:latin typeface="+mn-ea"/>
                <a:cs typeface="Times New Roman" panose="02020603050405020304" pitchFamily="18" charset="0"/>
              </a:rPr>
              <a:t>平行平板的多光束干涉</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rgbClr val="FF0000"/>
                </a:solidFill>
                <a:latin typeface="+mn-ea"/>
                <a:cs typeface="Times New Roman" panose="02020603050405020304" pitchFamily="18" charset="0"/>
              </a:rPr>
              <a:t>4.2 </a:t>
            </a:r>
            <a:r>
              <a:rPr lang="zh-CN" altLang="en-US" b="1" dirty="0">
                <a:solidFill>
                  <a:srgbClr val="FF0000"/>
                </a:solidFill>
                <a:latin typeface="+mn-ea"/>
                <a:cs typeface="Times New Roman" panose="02020603050405020304" pitchFamily="18" charset="0"/>
              </a:rPr>
              <a:t>法布里</a:t>
            </a:r>
            <a:r>
              <a:rPr lang="en-US" altLang="zh-CN" b="1" dirty="0">
                <a:solidFill>
                  <a:srgbClr val="FF0000"/>
                </a:solidFill>
                <a:latin typeface="+mn-ea"/>
                <a:cs typeface="Times New Roman" panose="02020603050405020304" pitchFamily="18" charset="0"/>
              </a:rPr>
              <a:t>-</a:t>
            </a:r>
            <a:r>
              <a:rPr lang="zh-CN" altLang="en-US" b="1" dirty="0">
                <a:solidFill>
                  <a:srgbClr val="FF0000"/>
                </a:solidFill>
                <a:latin typeface="+mn-ea"/>
                <a:cs typeface="Times New Roman" panose="02020603050405020304" pitchFamily="18" charset="0"/>
              </a:rPr>
              <a:t>珀罗干涉仪</a:t>
            </a:r>
            <a:endParaRPr lang="en-US" altLang="zh-CN" b="1" dirty="0">
              <a:solidFill>
                <a:srgbClr val="FF0000"/>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4.3 </a:t>
            </a:r>
            <a:r>
              <a:rPr lang="zh-CN" altLang="en-US" b="1" dirty="0">
                <a:solidFill>
                  <a:schemeClr val="tx2"/>
                </a:solidFill>
                <a:latin typeface="+mn-ea"/>
                <a:cs typeface="Times New Roman" panose="02020603050405020304" pitchFamily="18" charset="0"/>
              </a:rPr>
              <a:t>多光束干涉原理在薄膜理论中的应用</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4.4 </a:t>
            </a:r>
            <a:r>
              <a:rPr lang="zh-CN" altLang="en-US" b="1" dirty="0">
                <a:solidFill>
                  <a:schemeClr val="tx2"/>
                </a:solidFill>
                <a:latin typeface="+mn-ea"/>
                <a:cs typeface="Times New Roman" panose="02020603050405020304" pitchFamily="18" charset="0"/>
              </a:rPr>
              <a:t>薄膜系统光学特性的矩阵计算方法</a:t>
            </a:r>
            <a:endParaRPr lang="en-US" altLang="zh-CN" b="1" dirty="0">
              <a:solidFill>
                <a:schemeClr val="tx2"/>
              </a:solidFill>
              <a:latin typeface="+mn-ea"/>
              <a:cs typeface="Times New Roman" panose="02020603050405020304" pitchFamily="18" charset="0"/>
            </a:endParaRPr>
          </a:p>
        </p:txBody>
      </p:sp>
    </p:spTree>
    <p:extLst>
      <p:ext uri="{BB962C8B-B14F-4D97-AF65-F5344CB8AC3E}">
        <p14:creationId xmlns:p14="http://schemas.microsoft.com/office/powerpoint/2010/main" val="44874530"/>
      </p:ext>
    </p:extLst>
  </p:cSld>
  <p:clrMapOvr>
    <a:masterClrMapping/>
  </p:clrMapOvr>
  <p:transition>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法布里</a:t>
            </a:r>
            <a:r>
              <a:rPr lang="en-US" altLang="zh-CN" dirty="0">
                <a:latin typeface="黑体" pitchFamily="2" charset="-122"/>
                <a:ea typeface="黑体" pitchFamily="2" charset="-122"/>
              </a:rPr>
              <a:t>-</a:t>
            </a:r>
            <a:r>
              <a:rPr lang="zh-CN" altLang="en-US" dirty="0">
                <a:latin typeface="黑体" pitchFamily="2" charset="-122"/>
                <a:ea typeface="黑体" pitchFamily="2" charset="-122"/>
              </a:rPr>
              <a:t>帕罗干涉仪</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12</a:t>
            </a:fld>
            <a:endParaRPr lang="en-US" altLang="zh-CN" dirty="0"/>
          </a:p>
        </p:txBody>
      </p:sp>
      <p:grpSp>
        <p:nvGrpSpPr>
          <p:cNvPr id="15" name="组合 14"/>
          <p:cNvGrpSpPr/>
          <p:nvPr/>
        </p:nvGrpSpPr>
        <p:grpSpPr>
          <a:xfrm>
            <a:off x="3170391" y="1196752"/>
            <a:ext cx="5866105" cy="2576959"/>
            <a:chOff x="461022" y="3573016"/>
            <a:chExt cx="5866105" cy="2576959"/>
          </a:xfrm>
        </p:grpSpPr>
        <p:grpSp>
          <p:nvGrpSpPr>
            <p:cNvPr id="16" name="Group 29"/>
            <p:cNvGrpSpPr>
              <a:grpSpLocks/>
            </p:cNvGrpSpPr>
            <p:nvPr/>
          </p:nvGrpSpPr>
          <p:grpSpPr bwMode="auto">
            <a:xfrm>
              <a:off x="2435872" y="3848100"/>
              <a:ext cx="255588" cy="1878013"/>
              <a:chOff x="2058" y="1663"/>
              <a:chExt cx="161" cy="1183"/>
            </a:xfrm>
          </p:grpSpPr>
          <p:sp>
            <p:nvSpPr>
              <p:cNvPr id="101" name="Rectangle 3"/>
              <p:cNvSpPr>
                <a:spLocks noChangeArrowheads="1"/>
              </p:cNvSpPr>
              <p:nvPr/>
            </p:nvSpPr>
            <p:spPr bwMode="auto">
              <a:xfrm rot="-10800000">
                <a:off x="2130" y="1663"/>
                <a:ext cx="89" cy="117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2" name="AutoShape 4"/>
              <p:cNvSpPr>
                <a:spLocks noChangeArrowheads="1"/>
              </p:cNvSpPr>
              <p:nvPr/>
            </p:nvSpPr>
            <p:spPr bwMode="auto">
              <a:xfrm rot="-5400000">
                <a:off x="1513" y="2224"/>
                <a:ext cx="1178" cy="66"/>
              </a:xfrm>
              <a:prstGeom prst="rtTriangle">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3" name="Line 5"/>
              <p:cNvSpPr>
                <a:spLocks noChangeShapeType="1"/>
              </p:cNvSpPr>
              <p:nvPr/>
            </p:nvSpPr>
            <p:spPr bwMode="auto">
              <a:xfrm rot="16200000" flipH="1">
                <a:off x="2137" y="2768"/>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4" name="Line 6"/>
              <p:cNvSpPr>
                <a:spLocks noChangeShapeType="1"/>
              </p:cNvSpPr>
              <p:nvPr/>
            </p:nvSpPr>
            <p:spPr bwMode="auto">
              <a:xfrm rot="-5400000">
                <a:off x="1627" y="2257"/>
                <a:ext cx="11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5" name="Line 7"/>
              <p:cNvSpPr>
                <a:spLocks noChangeShapeType="1"/>
              </p:cNvSpPr>
              <p:nvPr/>
            </p:nvSpPr>
            <p:spPr bwMode="auto">
              <a:xfrm rot="16200000" flipV="1">
                <a:off x="2170" y="1622"/>
                <a:ext cx="0" cy="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6" name="Line 8"/>
              <p:cNvSpPr>
                <a:spLocks noChangeShapeType="1"/>
              </p:cNvSpPr>
              <p:nvPr/>
            </p:nvSpPr>
            <p:spPr bwMode="auto">
              <a:xfrm rot="-5400000" flipH="1" flipV="1">
                <a:off x="1502" y="2224"/>
                <a:ext cx="1178" cy="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nvGrpSpPr>
            <p:cNvPr id="17" name="Group 28"/>
            <p:cNvGrpSpPr>
              <a:grpSpLocks/>
            </p:cNvGrpSpPr>
            <p:nvPr/>
          </p:nvGrpSpPr>
          <p:grpSpPr bwMode="auto">
            <a:xfrm>
              <a:off x="3402660" y="3843338"/>
              <a:ext cx="246063" cy="1890713"/>
              <a:chOff x="2667" y="1660"/>
              <a:chExt cx="155" cy="1191"/>
            </a:xfrm>
          </p:grpSpPr>
          <p:sp>
            <p:nvSpPr>
              <p:cNvPr id="95" name="Rectangle 13"/>
              <p:cNvSpPr>
                <a:spLocks noChangeArrowheads="1"/>
              </p:cNvSpPr>
              <p:nvPr/>
            </p:nvSpPr>
            <p:spPr bwMode="auto">
              <a:xfrm>
                <a:off x="2671" y="1673"/>
                <a:ext cx="89" cy="117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6" name="AutoShape 14"/>
              <p:cNvSpPr>
                <a:spLocks noChangeArrowheads="1"/>
              </p:cNvSpPr>
              <p:nvPr/>
            </p:nvSpPr>
            <p:spPr bwMode="auto">
              <a:xfrm rot="5400000">
                <a:off x="2204" y="2220"/>
                <a:ext cx="1170" cy="66"/>
              </a:xfrm>
              <a:prstGeom prst="rtTriangle">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7" name="Line 15"/>
              <p:cNvSpPr>
                <a:spLocks noChangeShapeType="1"/>
              </p:cNvSpPr>
              <p:nvPr/>
            </p:nvSpPr>
            <p:spPr bwMode="auto">
              <a:xfrm rot="-5400000" flipH="1" flipV="1">
                <a:off x="2740" y="1595"/>
                <a:ext cx="8"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8" name="Line 16"/>
              <p:cNvSpPr>
                <a:spLocks noChangeShapeType="1"/>
              </p:cNvSpPr>
              <p:nvPr/>
            </p:nvSpPr>
            <p:spPr bwMode="auto">
              <a:xfrm rot="5400000">
                <a:off x="2082" y="2253"/>
                <a:ext cx="11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9" name="Line 17"/>
              <p:cNvSpPr>
                <a:spLocks noChangeShapeType="1"/>
              </p:cNvSpPr>
              <p:nvPr/>
            </p:nvSpPr>
            <p:spPr bwMode="auto">
              <a:xfrm rot="5400000" flipV="1">
                <a:off x="2713" y="2792"/>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100" name="Line 18"/>
              <p:cNvSpPr>
                <a:spLocks noChangeShapeType="1"/>
              </p:cNvSpPr>
              <p:nvPr/>
            </p:nvSpPr>
            <p:spPr bwMode="auto">
              <a:xfrm rot="5400000" flipH="1" flipV="1">
                <a:off x="2200" y="2216"/>
                <a:ext cx="1178" cy="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nvGrpSpPr>
            <p:cNvPr id="18" name="Group 21"/>
            <p:cNvGrpSpPr>
              <a:grpSpLocks/>
            </p:cNvGrpSpPr>
            <p:nvPr/>
          </p:nvGrpSpPr>
          <p:grpSpPr bwMode="auto">
            <a:xfrm>
              <a:off x="1708797" y="4008438"/>
              <a:ext cx="215900" cy="1660525"/>
              <a:chOff x="2592" y="2352"/>
              <a:chExt cx="96" cy="720"/>
            </a:xfrm>
          </p:grpSpPr>
          <p:grpSp>
            <p:nvGrpSpPr>
              <p:cNvPr id="89" name="Group 22"/>
              <p:cNvGrpSpPr>
                <a:grpSpLocks/>
              </p:cNvGrpSpPr>
              <p:nvPr/>
            </p:nvGrpSpPr>
            <p:grpSpPr bwMode="auto">
              <a:xfrm>
                <a:off x="2592" y="2352"/>
                <a:ext cx="48" cy="720"/>
                <a:chOff x="2544" y="2352"/>
                <a:chExt cx="48" cy="720"/>
              </a:xfrm>
            </p:grpSpPr>
            <p:sp>
              <p:nvSpPr>
                <p:cNvPr id="93" name="Arc 23"/>
                <p:cNvSpPr>
                  <a:spLocks/>
                </p:cNvSpPr>
                <p:nvPr/>
              </p:nvSpPr>
              <p:spPr bwMode="auto">
                <a:xfrm flipH="1">
                  <a:off x="2544" y="2352"/>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4" name="Arc 24"/>
                <p:cNvSpPr>
                  <a:spLocks/>
                </p:cNvSpPr>
                <p:nvPr/>
              </p:nvSpPr>
              <p:spPr bwMode="auto">
                <a:xfrm flipH="1" flipV="1">
                  <a:off x="2544" y="2688"/>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nvGrpSpPr>
              <p:cNvPr id="90" name="Group 25"/>
              <p:cNvGrpSpPr>
                <a:grpSpLocks/>
              </p:cNvGrpSpPr>
              <p:nvPr/>
            </p:nvGrpSpPr>
            <p:grpSpPr bwMode="auto">
              <a:xfrm flipH="1">
                <a:off x="2640" y="2352"/>
                <a:ext cx="48" cy="720"/>
                <a:chOff x="2544" y="2352"/>
                <a:chExt cx="48" cy="720"/>
              </a:xfrm>
            </p:grpSpPr>
            <p:sp>
              <p:nvSpPr>
                <p:cNvPr id="91" name="Arc 26"/>
                <p:cNvSpPr>
                  <a:spLocks/>
                </p:cNvSpPr>
                <p:nvPr/>
              </p:nvSpPr>
              <p:spPr bwMode="auto">
                <a:xfrm flipH="1">
                  <a:off x="2544" y="2352"/>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92" name="Arc 27"/>
                <p:cNvSpPr>
                  <a:spLocks/>
                </p:cNvSpPr>
                <p:nvPr/>
              </p:nvSpPr>
              <p:spPr bwMode="auto">
                <a:xfrm flipH="1" flipV="1">
                  <a:off x="2544" y="2688"/>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grpSp>
          <p:nvGrpSpPr>
            <p:cNvPr id="19" name="Group 30"/>
            <p:cNvGrpSpPr>
              <a:grpSpLocks/>
            </p:cNvGrpSpPr>
            <p:nvPr/>
          </p:nvGrpSpPr>
          <p:grpSpPr bwMode="auto">
            <a:xfrm>
              <a:off x="4309122" y="4003675"/>
              <a:ext cx="203200" cy="1673225"/>
              <a:chOff x="2592" y="2352"/>
              <a:chExt cx="96" cy="720"/>
            </a:xfrm>
          </p:grpSpPr>
          <p:grpSp>
            <p:nvGrpSpPr>
              <p:cNvPr id="83" name="Group 31"/>
              <p:cNvGrpSpPr>
                <a:grpSpLocks/>
              </p:cNvGrpSpPr>
              <p:nvPr/>
            </p:nvGrpSpPr>
            <p:grpSpPr bwMode="auto">
              <a:xfrm>
                <a:off x="2592" y="2352"/>
                <a:ext cx="48" cy="720"/>
                <a:chOff x="2544" y="2352"/>
                <a:chExt cx="48" cy="720"/>
              </a:xfrm>
            </p:grpSpPr>
            <p:sp>
              <p:nvSpPr>
                <p:cNvPr id="87" name="Arc 32"/>
                <p:cNvSpPr>
                  <a:spLocks/>
                </p:cNvSpPr>
                <p:nvPr/>
              </p:nvSpPr>
              <p:spPr bwMode="auto">
                <a:xfrm flipH="1">
                  <a:off x="2544" y="2352"/>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88" name="Arc 33"/>
                <p:cNvSpPr>
                  <a:spLocks/>
                </p:cNvSpPr>
                <p:nvPr/>
              </p:nvSpPr>
              <p:spPr bwMode="auto">
                <a:xfrm flipH="1" flipV="1">
                  <a:off x="2544" y="2688"/>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nvGrpSpPr>
              <p:cNvPr id="84" name="Group 34"/>
              <p:cNvGrpSpPr>
                <a:grpSpLocks/>
              </p:cNvGrpSpPr>
              <p:nvPr/>
            </p:nvGrpSpPr>
            <p:grpSpPr bwMode="auto">
              <a:xfrm flipH="1">
                <a:off x="2640" y="2352"/>
                <a:ext cx="48" cy="720"/>
                <a:chOff x="2544" y="2352"/>
                <a:chExt cx="48" cy="720"/>
              </a:xfrm>
            </p:grpSpPr>
            <p:sp>
              <p:nvSpPr>
                <p:cNvPr id="85" name="Arc 35"/>
                <p:cNvSpPr>
                  <a:spLocks/>
                </p:cNvSpPr>
                <p:nvPr/>
              </p:nvSpPr>
              <p:spPr bwMode="auto">
                <a:xfrm flipH="1">
                  <a:off x="2544" y="2352"/>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86" name="Arc 36"/>
                <p:cNvSpPr>
                  <a:spLocks/>
                </p:cNvSpPr>
                <p:nvPr/>
              </p:nvSpPr>
              <p:spPr bwMode="auto">
                <a:xfrm flipH="1" flipV="1">
                  <a:off x="2544" y="2688"/>
                  <a:ext cx="48"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grpSp>
        </p:grpSp>
        <p:sp>
          <p:nvSpPr>
            <p:cNvPr id="26" name="Line 37"/>
            <p:cNvSpPr>
              <a:spLocks noChangeShapeType="1"/>
            </p:cNvSpPr>
            <p:nvPr/>
          </p:nvSpPr>
          <p:spPr bwMode="auto">
            <a:xfrm flipV="1">
              <a:off x="2681935" y="5394325"/>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27" name="Line 38"/>
            <p:cNvSpPr>
              <a:spLocks noChangeShapeType="1"/>
            </p:cNvSpPr>
            <p:nvPr/>
          </p:nvSpPr>
          <p:spPr bwMode="auto">
            <a:xfrm>
              <a:off x="2675585" y="5257800"/>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28" name="Line 41"/>
            <p:cNvSpPr>
              <a:spLocks noChangeShapeType="1"/>
            </p:cNvSpPr>
            <p:nvPr/>
          </p:nvSpPr>
          <p:spPr bwMode="auto">
            <a:xfrm flipV="1">
              <a:off x="2702572" y="5127625"/>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29" name="Line 42"/>
            <p:cNvSpPr>
              <a:spLocks noChangeShapeType="1"/>
            </p:cNvSpPr>
            <p:nvPr/>
          </p:nvSpPr>
          <p:spPr bwMode="auto">
            <a:xfrm>
              <a:off x="2696222" y="4991100"/>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0" name="Line 44"/>
            <p:cNvSpPr>
              <a:spLocks noChangeShapeType="1"/>
            </p:cNvSpPr>
            <p:nvPr/>
          </p:nvSpPr>
          <p:spPr bwMode="auto">
            <a:xfrm flipV="1">
              <a:off x="2689872" y="4852988"/>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1" name="Line 45"/>
            <p:cNvSpPr>
              <a:spLocks noChangeShapeType="1"/>
            </p:cNvSpPr>
            <p:nvPr/>
          </p:nvSpPr>
          <p:spPr bwMode="auto">
            <a:xfrm>
              <a:off x="2683522" y="4716463"/>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2" name="Line 47"/>
            <p:cNvSpPr>
              <a:spLocks noChangeShapeType="1"/>
            </p:cNvSpPr>
            <p:nvPr/>
          </p:nvSpPr>
          <p:spPr bwMode="auto">
            <a:xfrm flipV="1">
              <a:off x="2689872" y="4592638"/>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3" name="Line 48"/>
            <p:cNvSpPr>
              <a:spLocks noChangeShapeType="1"/>
            </p:cNvSpPr>
            <p:nvPr/>
          </p:nvSpPr>
          <p:spPr bwMode="auto">
            <a:xfrm>
              <a:off x="2878785" y="4216400"/>
              <a:ext cx="523875" cy="90488"/>
            </a:xfrm>
            <a:prstGeom prst="line">
              <a:avLst/>
            </a:prstGeom>
            <a:noFill/>
            <a:ln w="952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4" name="Line 49"/>
            <p:cNvSpPr>
              <a:spLocks noChangeShapeType="1"/>
            </p:cNvSpPr>
            <p:nvPr/>
          </p:nvSpPr>
          <p:spPr bwMode="auto">
            <a:xfrm flipV="1">
              <a:off x="2696222" y="5448300"/>
              <a:ext cx="419100" cy="6350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5" name="Line 50"/>
            <p:cNvSpPr>
              <a:spLocks noChangeShapeType="1"/>
            </p:cNvSpPr>
            <p:nvPr/>
          </p:nvSpPr>
          <p:spPr bwMode="auto">
            <a:xfrm>
              <a:off x="2678760" y="4448175"/>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36" name="Line 51"/>
            <p:cNvSpPr>
              <a:spLocks noChangeShapeType="1"/>
            </p:cNvSpPr>
            <p:nvPr/>
          </p:nvSpPr>
          <p:spPr bwMode="auto">
            <a:xfrm flipV="1">
              <a:off x="2685110" y="4324350"/>
              <a:ext cx="719138" cy="117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nvGrpSpPr>
            <p:cNvPr id="37" name="Group 54"/>
            <p:cNvGrpSpPr>
              <a:grpSpLocks/>
            </p:cNvGrpSpPr>
            <p:nvPr/>
          </p:nvGrpSpPr>
          <p:grpSpPr bwMode="auto">
            <a:xfrm>
              <a:off x="3401072" y="5259388"/>
              <a:ext cx="1096963" cy="128588"/>
              <a:chOff x="2666" y="2568"/>
              <a:chExt cx="576" cy="65"/>
            </a:xfrm>
          </p:grpSpPr>
          <p:sp>
            <p:nvSpPr>
              <p:cNvPr id="81" name="Line 52"/>
              <p:cNvSpPr>
                <a:spLocks noChangeShapeType="1"/>
              </p:cNvSpPr>
              <p:nvPr/>
            </p:nvSpPr>
            <p:spPr bwMode="auto">
              <a:xfrm flipV="1">
                <a:off x="2666" y="2568"/>
                <a:ext cx="576" cy="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82" name="Line 53"/>
              <p:cNvSpPr>
                <a:spLocks noChangeShapeType="1"/>
              </p:cNvSpPr>
              <p:nvPr/>
            </p:nvSpPr>
            <p:spPr bwMode="auto">
              <a:xfrm flipV="1">
                <a:off x="2666" y="2592"/>
                <a:ext cx="313" cy="41"/>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grpSp>
          <p:nvGrpSpPr>
            <p:cNvPr id="38" name="Group 55"/>
            <p:cNvGrpSpPr>
              <a:grpSpLocks/>
            </p:cNvGrpSpPr>
            <p:nvPr/>
          </p:nvGrpSpPr>
          <p:grpSpPr bwMode="auto">
            <a:xfrm>
              <a:off x="3416947" y="4991100"/>
              <a:ext cx="1082675" cy="117475"/>
              <a:chOff x="2666" y="2568"/>
              <a:chExt cx="576" cy="65"/>
            </a:xfrm>
          </p:grpSpPr>
          <p:sp>
            <p:nvSpPr>
              <p:cNvPr id="79" name="Line 56"/>
              <p:cNvSpPr>
                <a:spLocks noChangeShapeType="1"/>
              </p:cNvSpPr>
              <p:nvPr/>
            </p:nvSpPr>
            <p:spPr bwMode="auto">
              <a:xfrm flipV="1">
                <a:off x="2666" y="2568"/>
                <a:ext cx="576" cy="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80" name="Line 57"/>
              <p:cNvSpPr>
                <a:spLocks noChangeShapeType="1"/>
              </p:cNvSpPr>
              <p:nvPr/>
            </p:nvSpPr>
            <p:spPr bwMode="auto">
              <a:xfrm flipV="1">
                <a:off x="2666" y="2592"/>
                <a:ext cx="313" cy="41"/>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grpSp>
          <p:nvGrpSpPr>
            <p:cNvPr id="39" name="Group 58"/>
            <p:cNvGrpSpPr>
              <a:grpSpLocks/>
            </p:cNvGrpSpPr>
            <p:nvPr/>
          </p:nvGrpSpPr>
          <p:grpSpPr bwMode="auto">
            <a:xfrm>
              <a:off x="3404247" y="4724400"/>
              <a:ext cx="1108075" cy="117475"/>
              <a:chOff x="2666" y="2568"/>
              <a:chExt cx="576" cy="65"/>
            </a:xfrm>
          </p:grpSpPr>
          <p:sp>
            <p:nvSpPr>
              <p:cNvPr id="77" name="Line 59"/>
              <p:cNvSpPr>
                <a:spLocks noChangeShapeType="1"/>
              </p:cNvSpPr>
              <p:nvPr/>
            </p:nvSpPr>
            <p:spPr bwMode="auto">
              <a:xfrm flipV="1">
                <a:off x="2666" y="2568"/>
                <a:ext cx="576" cy="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78" name="Line 60"/>
              <p:cNvSpPr>
                <a:spLocks noChangeShapeType="1"/>
              </p:cNvSpPr>
              <p:nvPr/>
            </p:nvSpPr>
            <p:spPr bwMode="auto">
              <a:xfrm flipV="1">
                <a:off x="2666" y="2592"/>
                <a:ext cx="313" cy="41"/>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grpSp>
          <p:nvGrpSpPr>
            <p:cNvPr id="40" name="Group 61"/>
            <p:cNvGrpSpPr>
              <a:grpSpLocks/>
            </p:cNvGrpSpPr>
            <p:nvPr/>
          </p:nvGrpSpPr>
          <p:grpSpPr bwMode="auto">
            <a:xfrm>
              <a:off x="3399485" y="4456113"/>
              <a:ext cx="1108075" cy="117475"/>
              <a:chOff x="2666" y="2568"/>
              <a:chExt cx="576" cy="65"/>
            </a:xfrm>
          </p:grpSpPr>
          <p:sp>
            <p:nvSpPr>
              <p:cNvPr id="75" name="Line 62"/>
              <p:cNvSpPr>
                <a:spLocks noChangeShapeType="1"/>
              </p:cNvSpPr>
              <p:nvPr/>
            </p:nvSpPr>
            <p:spPr bwMode="auto">
              <a:xfrm flipV="1">
                <a:off x="2666" y="2568"/>
                <a:ext cx="576" cy="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76" name="Line 63"/>
              <p:cNvSpPr>
                <a:spLocks noChangeShapeType="1"/>
              </p:cNvSpPr>
              <p:nvPr/>
            </p:nvSpPr>
            <p:spPr bwMode="auto">
              <a:xfrm flipV="1">
                <a:off x="2666" y="2592"/>
                <a:ext cx="313" cy="41"/>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grpSp>
          <p:nvGrpSpPr>
            <p:cNvPr id="41" name="Group 64"/>
            <p:cNvGrpSpPr>
              <a:grpSpLocks/>
            </p:cNvGrpSpPr>
            <p:nvPr/>
          </p:nvGrpSpPr>
          <p:grpSpPr bwMode="auto">
            <a:xfrm>
              <a:off x="3401072" y="4194175"/>
              <a:ext cx="1069975" cy="117475"/>
              <a:chOff x="2666" y="2568"/>
              <a:chExt cx="576" cy="65"/>
            </a:xfrm>
          </p:grpSpPr>
          <p:sp>
            <p:nvSpPr>
              <p:cNvPr id="73" name="Line 65"/>
              <p:cNvSpPr>
                <a:spLocks noChangeShapeType="1"/>
              </p:cNvSpPr>
              <p:nvPr/>
            </p:nvSpPr>
            <p:spPr bwMode="auto">
              <a:xfrm flipV="1">
                <a:off x="2666" y="2568"/>
                <a:ext cx="576" cy="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74" name="Line 66"/>
              <p:cNvSpPr>
                <a:spLocks noChangeShapeType="1"/>
              </p:cNvSpPr>
              <p:nvPr/>
            </p:nvSpPr>
            <p:spPr bwMode="auto">
              <a:xfrm flipV="1">
                <a:off x="2666" y="2592"/>
                <a:ext cx="313" cy="41"/>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grpSp>
        <p:sp>
          <p:nvSpPr>
            <p:cNvPr id="42" name="Line 67"/>
            <p:cNvSpPr>
              <a:spLocks noChangeShapeType="1"/>
            </p:cNvSpPr>
            <p:nvPr/>
          </p:nvSpPr>
          <p:spPr bwMode="auto">
            <a:xfrm flipH="1">
              <a:off x="1846910" y="5505450"/>
              <a:ext cx="835025"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3" name="Line 68"/>
            <p:cNvSpPr>
              <a:spLocks noChangeShapeType="1"/>
            </p:cNvSpPr>
            <p:nvPr/>
          </p:nvSpPr>
          <p:spPr bwMode="auto">
            <a:xfrm flipV="1">
              <a:off x="1846910" y="5546725"/>
              <a:ext cx="366713" cy="2540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4" name="Line 69"/>
            <p:cNvSpPr>
              <a:spLocks noChangeShapeType="1"/>
            </p:cNvSpPr>
            <p:nvPr/>
          </p:nvSpPr>
          <p:spPr bwMode="auto">
            <a:xfrm>
              <a:off x="645172" y="4851400"/>
              <a:ext cx="5511800" cy="0"/>
            </a:xfrm>
            <a:prstGeom prst="line">
              <a:avLst/>
            </a:prstGeom>
            <a:noFill/>
            <a:ln w="317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5" name="Freeform 70"/>
            <p:cNvSpPr>
              <a:spLocks/>
            </p:cNvSpPr>
            <p:nvPr/>
          </p:nvSpPr>
          <p:spPr bwMode="auto">
            <a:xfrm>
              <a:off x="564210" y="4368800"/>
              <a:ext cx="107950" cy="941388"/>
            </a:xfrm>
            <a:custGeom>
              <a:avLst/>
              <a:gdLst>
                <a:gd name="T0" fmla="*/ 26 w 68"/>
                <a:gd name="T1" fmla="*/ 0 h 593"/>
                <a:gd name="T2" fmla="*/ 59 w 68"/>
                <a:gd name="T3" fmla="*/ 41 h 593"/>
                <a:gd name="T4" fmla="*/ 1 w 68"/>
                <a:gd name="T5" fmla="*/ 115 h 593"/>
                <a:gd name="T6" fmla="*/ 59 w 68"/>
                <a:gd name="T7" fmla="*/ 165 h 593"/>
                <a:gd name="T8" fmla="*/ 1 w 68"/>
                <a:gd name="T9" fmla="*/ 230 h 593"/>
                <a:gd name="T10" fmla="*/ 59 w 68"/>
                <a:gd name="T11" fmla="*/ 296 h 593"/>
                <a:gd name="T12" fmla="*/ 10 w 68"/>
                <a:gd name="T13" fmla="*/ 362 h 593"/>
                <a:gd name="T14" fmla="*/ 59 w 68"/>
                <a:gd name="T15" fmla="*/ 428 h 593"/>
                <a:gd name="T16" fmla="*/ 1 w 68"/>
                <a:gd name="T17" fmla="*/ 494 h 593"/>
                <a:gd name="T18" fmla="*/ 67 w 68"/>
                <a:gd name="T19" fmla="*/ 543 h 593"/>
                <a:gd name="T20" fmla="*/ 10 w 68"/>
                <a:gd name="T21" fmla="*/ 59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593">
                  <a:moveTo>
                    <a:pt x="26" y="0"/>
                  </a:moveTo>
                  <a:cubicBezTo>
                    <a:pt x="44" y="11"/>
                    <a:pt x="63" y="22"/>
                    <a:pt x="59" y="41"/>
                  </a:cubicBezTo>
                  <a:cubicBezTo>
                    <a:pt x="55" y="60"/>
                    <a:pt x="1" y="94"/>
                    <a:pt x="1" y="115"/>
                  </a:cubicBezTo>
                  <a:cubicBezTo>
                    <a:pt x="1" y="136"/>
                    <a:pt x="59" y="146"/>
                    <a:pt x="59" y="165"/>
                  </a:cubicBezTo>
                  <a:cubicBezTo>
                    <a:pt x="59" y="184"/>
                    <a:pt x="1" y="208"/>
                    <a:pt x="1" y="230"/>
                  </a:cubicBezTo>
                  <a:cubicBezTo>
                    <a:pt x="1" y="252"/>
                    <a:pt x="57" y="274"/>
                    <a:pt x="59" y="296"/>
                  </a:cubicBezTo>
                  <a:cubicBezTo>
                    <a:pt x="61" y="318"/>
                    <a:pt x="10" y="340"/>
                    <a:pt x="10" y="362"/>
                  </a:cubicBezTo>
                  <a:cubicBezTo>
                    <a:pt x="10" y="384"/>
                    <a:pt x="61" y="406"/>
                    <a:pt x="59" y="428"/>
                  </a:cubicBezTo>
                  <a:cubicBezTo>
                    <a:pt x="57" y="450"/>
                    <a:pt x="0" y="475"/>
                    <a:pt x="1" y="494"/>
                  </a:cubicBezTo>
                  <a:cubicBezTo>
                    <a:pt x="2" y="513"/>
                    <a:pt x="66" y="527"/>
                    <a:pt x="67" y="543"/>
                  </a:cubicBezTo>
                  <a:cubicBezTo>
                    <a:pt x="68" y="559"/>
                    <a:pt x="20" y="586"/>
                    <a:pt x="10" y="59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6" name="Line 71"/>
            <p:cNvSpPr>
              <a:spLocks noChangeShapeType="1"/>
            </p:cNvSpPr>
            <p:nvPr/>
          </p:nvSpPr>
          <p:spPr bwMode="auto">
            <a:xfrm>
              <a:off x="645172" y="5218113"/>
              <a:ext cx="1162050" cy="3524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7" name="Line 72"/>
            <p:cNvSpPr>
              <a:spLocks noChangeShapeType="1"/>
            </p:cNvSpPr>
            <p:nvPr/>
          </p:nvSpPr>
          <p:spPr bwMode="auto">
            <a:xfrm>
              <a:off x="1146822" y="5372100"/>
              <a:ext cx="352425" cy="104775"/>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8" name="Line 73"/>
            <p:cNvSpPr>
              <a:spLocks noChangeShapeType="1"/>
            </p:cNvSpPr>
            <p:nvPr/>
          </p:nvSpPr>
          <p:spPr bwMode="auto">
            <a:xfrm flipV="1">
              <a:off x="6171260" y="4159250"/>
              <a:ext cx="0" cy="1398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49" name="Line 74"/>
            <p:cNvSpPr>
              <a:spLocks noChangeShapeType="1"/>
            </p:cNvSpPr>
            <p:nvPr/>
          </p:nvSpPr>
          <p:spPr bwMode="auto">
            <a:xfrm flipV="1">
              <a:off x="4485335" y="4578350"/>
              <a:ext cx="1685925" cy="692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0" name="Line 75"/>
            <p:cNvSpPr>
              <a:spLocks noChangeShapeType="1"/>
            </p:cNvSpPr>
            <p:nvPr/>
          </p:nvSpPr>
          <p:spPr bwMode="auto">
            <a:xfrm flipV="1">
              <a:off x="4510735" y="4578350"/>
              <a:ext cx="1660525" cy="404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1" name="Line 76"/>
            <p:cNvSpPr>
              <a:spLocks noChangeShapeType="1"/>
            </p:cNvSpPr>
            <p:nvPr/>
          </p:nvSpPr>
          <p:spPr bwMode="auto">
            <a:xfrm flipV="1">
              <a:off x="4498035" y="4578350"/>
              <a:ext cx="1673225"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2" name="Line 77"/>
            <p:cNvSpPr>
              <a:spLocks noChangeShapeType="1"/>
            </p:cNvSpPr>
            <p:nvPr/>
          </p:nvSpPr>
          <p:spPr bwMode="auto">
            <a:xfrm>
              <a:off x="4498035" y="4448175"/>
              <a:ext cx="1673225"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3" name="Line 78"/>
            <p:cNvSpPr>
              <a:spLocks noChangeShapeType="1"/>
            </p:cNvSpPr>
            <p:nvPr/>
          </p:nvSpPr>
          <p:spPr bwMode="auto">
            <a:xfrm>
              <a:off x="4485335" y="4198938"/>
              <a:ext cx="1685925" cy="392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4" name="Line 79"/>
            <p:cNvSpPr>
              <a:spLocks noChangeShapeType="1"/>
            </p:cNvSpPr>
            <p:nvPr/>
          </p:nvSpPr>
          <p:spPr bwMode="auto">
            <a:xfrm flipV="1">
              <a:off x="4904435" y="4891088"/>
              <a:ext cx="495300" cy="20955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5" name="Line 80"/>
            <p:cNvSpPr>
              <a:spLocks noChangeShapeType="1"/>
            </p:cNvSpPr>
            <p:nvPr/>
          </p:nvSpPr>
          <p:spPr bwMode="auto">
            <a:xfrm flipV="1">
              <a:off x="4872685" y="4767263"/>
              <a:ext cx="495300" cy="131763"/>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6" name="Line 81"/>
            <p:cNvSpPr>
              <a:spLocks noChangeShapeType="1"/>
            </p:cNvSpPr>
            <p:nvPr/>
          </p:nvSpPr>
          <p:spPr bwMode="auto">
            <a:xfrm flipV="1">
              <a:off x="4823472" y="4643438"/>
              <a:ext cx="520700" cy="52388"/>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7" name="Line 82"/>
            <p:cNvSpPr>
              <a:spLocks noChangeShapeType="1"/>
            </p:cNvSpPr>
            <p:nvPr/>
          </p:nvSpPr>
          <p:spPr bwMode="auto">
            <a:xfrm>
              <a:off x="4802835" y="4471988"/>
              <a:ext cx="533400" cy="5080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8" name="Line 83"/>
            <p:cNvSpPr>
              <a:spLocks noChangeShapeType="1"/>
            </p:cNvSpPr>
            <p:nvPr/>
          </p:nvSpPr>
          <p:spPr bwMode="auto">
            <a:xfrm>
              <a:off x="4790135" y="4267200"/>
              <a:ext cx="546100" cy="128588"/>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59" name="Rectangle 84" descr="深色木质"/>
            <p:cNvSpPr>
              <a:spLocks noChangeArrowheads="1"/>
            </p:cNvSpPr>
            <p:nvPr/>
          </p:nvSpPr>
          <p:spPr bwMode="auto">
            <a:xfrm>
              <a:off x="2683522" y="5635625"/>
              <a:ext cx="730250" cy="63500"/>
            </a:xfrm>
            <a:prstGeom prst="rect">
              <a:avLst/>
            </a:prstGeom>
            <a:blipFill dpi="0" rotWithShape="1">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60" name="Rectangle 85" descr="深色木质"/>
            <p:cNvSpPr>
              <a:spLocks noChangeArrowheads="1"/>
            </p:cNvSpPr>
            <p:nvPr/>
          </p:nvSpPr>
          <p:spPr bwMode="auto">
            <a:xfrm>
              <a:off x="2689872" y="3892550"/>
              <a:ext cx="717550" cy="63500"/>
            </a:xfrm>
            <a:prstGeom prst="rect">
              <a:avLst/>
            </a:prstGeom>
            <a:blipFill dpi="0" rotWithShape="1">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cs typeface="Times New Roman" panose="02020603050405020304" pitchFamily="18" charset="0"/>
              </a:endParaRPr>
            </a:p>
          </p:txBody>
        </p:sp>
        <p:sp>
          <p:nvSpPr>
            <p:cNvPr id="61" name="Line 86"/>
            <p:cNvSpPr>
              <a:spLocks noChangeShapeType="1"/>
            </p:cNvSpPr>
            <p:nvPr/>
          </p:nvSpPr>
          <p:spPr bwMode="auto">
            <a:xfrm>
              <a:off x="2707335" y="4003675"/>
              <a:ext cx="0" cy="15779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62" name="Line 87"/>
            <p:cNvSpPr>
              <a:spLocks noChangeShapeType="1"/>
            </p:cNvSpPr>
            <p:nvPr/>
          </p:nvSpPr>
          <p:spPr bwMode="auto">
            <a:xfrm>
              <a:off x="3397897" y="3997325"/>
              <a:ext cx="0" cy="15779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63" name="Line 88"/>
            <p:cNvSpPr>
              <a:spLocks noChangeShapeType="1"/>
            </p:cNvSpPr>
            <p:nvPr/>
          </p:nvSpPr>
          <p:spPr bwMode="auto">
            <a:xfrm>
              <a:off x="2681935" y="5505450"/>
              <a:ext cx="523875" cy="0"/>
            </a:xfrm>
            <a:prstGeom prst="line">
              <a:avLst/>
            </a:prstGeom>
            <a:noFill/>
            <a:ln w="31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cs typeface="Times New Roman" panose="02020603050405020304" pitchFamily="18" charset="0"/>
              </a:endParaRPr>
            </a:p>
          </p:txBody>
        </p:sp>
        <p:sp>
          <p:nvSpPr>
            <p:cNvPr id="64" name="Text Box 89"/>
            <p:cNvSpPr txBox="1">
              <a:spLocks noChangeArrowheads="1"/>
            </p:cNvSpPr>
            <p:nvPr/>
          </p:nvSpPr>
          <p:spPr bwMode="auto">
            <a:xfrm>
              <a:off x="3047060" y="5301208"/>
              <a:ext cx="433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i="1" dirty="0">
                  <a:solidFill>
                    <a:schemeClr val="tx2"/>
                  </a:solidFill>
                  <a:cs typeface="Times New Roman" panose="02020603050405020304" pitchFamily="18" charset="0"/>
                  <a:sym typeface="Symbol" pitchFamily="18" charset="2"/>
                </a:rPr>
                <a:t></a:t>
              </a:r>
            </a:p>
          </p:txBody>
        </p:sp>
        <p:sp>
          <p:nvSpPr>
            <p:cNvPr id="65" name="Text Box 90"/>
            <p:cNvSpPr txBox="1">
              <a:spLocks noChangeArrowheads="1"/>
            </p:cNvSpPr>
            <p:nvPr/>
          </p:nvSpPr>
          <p:spPr bwMode="auto">
            <a:xfrm>
              <a:off x="1651647" y="5584825"/>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L</a:t>
              </a:r>
              <a:r>
                <a:rPr lang="en-US" altLang="zh-CN" baseline="-25000" dirty="0">
                  <a:solidFill>
                    <a:schemeClr val="tx2"/>
                  </a:solidFill>
                  <a:cs typeface="Times New Roman" panose="02020603050405020304" pitchFamily="18" charset="0"/>
                </a:rPr>
                <a:t>1</a:t>
              </a:r>
              <a:endParaRPr lang="en-US" altLang="zh-CN" dirty="0">
                <a:solidFill>
                  <a:schemeClr val="tx2"/>
                </a:solidFill>
                <a:cs typeface="Times New Roman" panose="02020603050405020304" pitchFamily="18" charset="0"/>
              </a:endParaRPr>
            </a:p>
          </p:txBody>
        </p:sp>
        <p:sp>
          <p:nvSpPr>
            <p:cNvPr id="66" name="Text Box 91"/>
            <p:cNvSpPr txBox="1">
              <a:spLocks noChangeArrowheads="1"/>
            </p:cNvSpPr>
            <p:nvPr/>
          </p:nvSpPr>
          <p:spPr bwMode="auto">
            <a:xfrm>
              <a:off x="4231335" y="5605463"/>
              <a:ext cx="389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L</a:t>
              </a:r>
              <a:r>
                <a:rPr lang="en-US" altLang="zh-CN" baseline="-25000" dirty="0">
                  <a:solidFill>
                    <a:schemeClr val="tx2"/>
                  </a:solidFill>
                  <a:cs typeface="Times New Roman" panose="02020603050405020304" pitchFamily="18" charset="0"/>
                </a:rPr>
                <a:t>2</a:t>
              </a:r>
              <a:endParaRPr lang="en-US" altLang="zh-CN" dirty="0">
                <a:solidFill>
                  <a:schemeClr val="tx2"/>
                </a:solidFill>
                <a:cs typeface="Times New Roman" panose="02020603050405020304" pitchFamily="18" charset="0"/>
              </a:endParaRPr>
            </a:p>
          </p:txBody>
        </p:sp>
        <p:sp>
          <p:nvSpPr>
            <p:cNvPr id="67" name="Text Box 92"/>
            <p:cNvSpPr txBox="1">
              <a:spLocks noChangeArrowheads="1"/>
            </p:cNvSpPr>
            <p:nvPr/>
          </p:nvSpPr>
          <p:spPr bwMode="auto">
            <a:xfrm>
              <a:off x="2351735" y="5632450"/>
              <a:ext cx="428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G</a:t>
              </a:r>
              <a:r>
                <a:rPr lang="en-US" altLang="zh-CN" baseline="-25000" dirty="0">
                  <a:solidFill>
                    <a:schemeClr val="tx2"/>
                  </a:solidFill>
                  <a:cs typeface="Times New Roman" panose="02020603050405020304" pitchFamily="18" charset="0"/>
                </a:rPr>
                <a:t>1</a:t>
              </a:r>
              <a:endParaRPr lang="en-US" altLang="zh-CN" dirty="0">
                <a:solidFill>
                  <a:schemeClr val="tx2"/>
                </a:solidFill>
                <a:cs typeface="Times New Roman" panose="02020603050405020304" pitchFamily="18" charset="0"/>
              </a:endParaRPr>
            </a:p>
          </p:txBody>
        </p:sp>
        <p:sp>
          <p:nvSpPr>
            <p:cNvPr id="68" name="Text Box 93"/>
            <p:cNvSpPr txBox="1">
              <a:spLocks noChangeArrowheads="1"/>
            </p:cNvSpPr>
            <p:nvPr/>
          </p:nvSpPr>
          <p:spPr bwMode="auto">
            <a:xfrm>
              <a:off x="3264547" y="5630863"/>
              <a:ext cx="428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G</a:t>
              </a:r>
              <a:r>
                <a:rPr lang="en-US" altLang="zh-CN" baseline="-25000" dirty="0">
                  <a:solidFill>
                    <a:schemeClr val="tx2"/>
                  </a:solidFill>
                  <a:cs typeface="Times New Roman" panose="02020603050405020304" pitchFamily="18" charset="0"/>
                </a:rPr>
                <a:t>2</a:t>
              </a:r>
              <a:endParaRPr lang="en-US" altLang="zh-CN" dirty="0">
                <a:solidFill>
                  <a:schemeClr val="tx2"/>
                </a:solidFill>
                <a:cs typeface="Times New Roman" panose="02020603050405020304" pitchFamily="18" charset="0"/>
              </a:endParaRPr>
            </a:p>
          </p:txBody>
        </p:sp>
        <p:sp>
          <p:nvSpPr>
            <p:cNvPr id="69" name="Text Box 94"/>
            <p:cNvSpPr txBox="1">
              <a:spLocks noChangeArrowheads="1"/>
            </p:cNvSpPr>
            <p:nvPr/>
          </p:nvSpPr>
          <p:spPr bwMode="auto">
            <a:xfrm>
              <a:off x="461022" y="527050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S</a:t>
              </a:r>
            </a:p>
          </p:txBody>
        </p:sp>
        <p:sp>
          <p:nvSpPr>
            <p:cNvPr id="70" name="Text Box 95"/>
            <p:cNvSpPr txBox="1">
              <a:spLocks noChangeArrowheads="1"/>
            </p:cNvSpPr>
            <p:nvPr/>
          </p:nvSpPr>
          <p:spPr bwMode="auto">
            <a:xfrm>
              <a:off x="2864497" y="3573016"/>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chemeClr val="tx2"/>
                  </a:solidFill>
                  <a:cs typeface="Times New Roman" panose="02020603050405020304" pitchFamily="18" charset="0"/>
                </a:rPr>
                <a:t>h</a:t>
              </a:r>
            </a:p>
          </p:txBody>
        </p:sp>
        <p:sp>
          <p:nvSpPr>
            <p:cNvPr id="71" name="Text Box 96"/>
            <p:cNvSpPr txBox="1">
              <a:spLocks noChangeArrowheads="1"/>
            </p:cNvSpPr>
            <p:nvPr/>
          </p:nvSpPr>
          <p:spPr bwMode="auto">
            <a:xfrm>
              <a:off x="6001397" y="5465763"/>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dirty="0">
                  <a:solidFill>
                    <a:schemeClr val="tx2"/>
                  </a:solidFill>
                  <a:cs typeface="Times New Roman" panose="02020603050405020304" pitchFamily="18" charset="0"/>
                </a:rPr>
                <a:t>E</a:t>
              </a:r>
            </a:p>
          </p:txBody>
        </p:sp>
        <p:graphicFrame>
          <p:nvGraphicFramePr>
            <p:cNvPr id="72" name="Object 118"/>
            <p:cNvGraphicFramePr>
              <a:graphicFrameLocks noChangeAspect="1"/>
            </p:cNvGraphicFramePr>
            <p:nvPr/>
          </p:nvGraphicFramePr>
          <p:xfrm>
            <a:off x="1762772" y="5934075"/>
            <a:ext cx="114300" cy="215900"/>
          </p:xfrm>
          <a:graphic>
            <a:graphicData uri="http://schemas.openxmlformats.org/presentationml/2006/ole">
              <mc:AlternateContent xmlns:mc="http://schemas.openxmlformats.org/markup-compatibility/2006">
                <mc:Choice xmlns:v="urn:schemas-microsoft-com:vml" Requires="v">
                  <p:oleObj spid="_x0000_s75935" name="Equation" r:id="rId5" imgW="114120" imgH="215640" progId="Equation.3">
                    <p:embed/>
                  </p:oleObj>
                </mc:Choice>
                <mc:Fallback>
                  <p:oleObj name="Equation" r:id="rId5" imgW="114120" imgH="215640" progId="Equation.3">
                    <p:embed/>
                    <p:pic>
                      <p:nvPicPr>
                        <p:cNvPr id="72" name="Object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772" y="593407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7" name="Rectangle 87"/>
          <p:cNvSpPr>
            <a:spLocks noChangeArrowheads="1"/>
          </p:cNvSpPr>
          <p:nvPr/>
        </p:nvSpPr>
        <p:spPr bwMode="auto">
          <a:xfrm>
            <a:off x="108103" y="1283544"/>
            <a:ext cx="3062288" cy="236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lgn="just" eaLnBrk="1" hangingPunct="1">
              <a:lnSpc>
                <a:spcPct val="125000"/>
              </a:lnSpc>
              <a:buFont typeface="Wingdings" panose="05000000000000000000" pitchFamily="2" charset="2"/>
              <a:buChar char="Ø"/>
            </a:pPr>
            <a:r>
              <a:rPr lang="en-US" altLang="zh-CN" sz="2000" b="1" dirty="0">
                <a:solidFill>
                  <a:schemeClr val="tx2"/>
                </a:solidFill>
                <a:latin typeface="+mn-lt"/>
                <a:ea typeface="+mn-ea"/>
              </a:rPr>
              <a:t>F-P</a:t>
            </a:r>
            <a:r>
              <a:rPr lang="zh-CN" altLang="en-US" sz="2000" b="1" dirty="0">
                <a:solidFill>
                  <a:schemeClr val="tx2"/>
                </a:solidFill>
                <a:latin typeface="+mn-lt"/>
                <a:ea typeface="+mn-ea"/>
              </a:rPr>
              <a:t>干涉仪由两块略带楔角的玻璃或石英板构成。两板外表面倾斜，使其中的反射光偏离透射光的观察范围，以免干扰。</a:t>
            </a:r>
            <a:endParaRPr lang="en-US" altLang="zh-CN" sz="2000" b="1" dirty="0">
              <a:solidFill>
                <a:schemeClr val="tx2"/>
              </a:solidFill>
              <a:latin typeface="+mn-lt"/>
              <a:ea typeface="+mn-ea"/>
            </a:endParaRPr>
          </a:p>
        </p:txBody>
      </p:sp>
      <p:sp>
        <p:nvSpPr>
          <p:cNvPr id="2" name="矩形 1"/>
          <p:cNvSpPr/>
          <p:nvPr/>
        </p:nvSpPr>
        <p:spPr>
          <a:xfrm>
            <a:off x="108102" y="3645024"/>
            <a:ext cx="8928393" cy="3016210"/>
          </a:xfrm>
          <a:prstGeom prst="rect">
            <a:avLst/>
          </a:prstGeom>
        </p:spPr>
        <p:txBody>
          <a:bodyPr wrap="square">
            <a:spAutoFit/>
          </a:bodyPr>
          <a:lstStyle/>
          <a:p>
            <a:pPr marL="342900" indent="-342900" algn="just">
              <a:lnSpc>
                <a:spcPct val="125000"/>
              </a:lnSpc>
              <a:buFont typeface="Wingdings" panose="05000000000000000000" pitchFamily="2" charset="2"/>
              <a:buChar char="Ø"/>
            </a:pPr>
            <a:r>
              <a:rPr lang="zh-CN" altLang="en-US" sz="2000" b="1" dirty="0">
                <a:solidFill>
                  <a:schemeClr val="tx2"/>
                </a:solidFill>
              </a:rPr>
              <a:t>两板的内表面平行，并镀有高反射率膜层，组成一个具有高反射率表面的空气层平行平板。</a:t>
            </a:r>
            <a:endParaRPr lang="en-US" altLang="zh-CN" sz="2000" b="1" dirty="0">
              <a:solidFill>
                <a:schemeClr val="tx2"/>
              </a:solidFill>
            </a:endParaRPr>
          </a:p>
          <a:p>
            <a:pPr marL="342900" indent="-342900" algn="just">
              <a:lnSpc>
                <a:spcPct val="125000"/>
              </a:lnSpc>
              <a:spcBef>
                <a:spcPts val="600"/>
              </a:spcBef>
              <a:buFont typeface="Wingdings" panose="05000000000000000000" pitchFamily="2" charset="2"/>
              <a:buChar char="Ø"/>
            </a:pPr>
            <a:r>
              <a:rPr lang="zh-CN" altLang="en-US" sz="2000" b="1" dirty="0">
                <a:solidFill>
                  <a:schemeClr val="tx2"/>
                </a:solidFill>
              </a:rPr>
              <a:t>采用扩展光源照明，在透镜</a:t>
            </a:r>
            <a:r>
              <a:rPr lang="en-US" altLang="zh-CN" sz="2000" b="1" dirty="0">
                <a:solidFill>
                  <a:schemeClr val="tx2"/>
                </a:solidFill>
              </a:rPr>
              <a:t>L</a:t>
            </a:r>
            <a:r>
              <a:rPr lang="en-US" altLang="zh-CN" sz="2000" b="1" baseline="-25000" dirty="0">
                <a:solidFill>
                  <a:schemeClr val="tx2"/>
                </a:solidFill>
              </a:rPr>
              <a:t>2</a:t>
            </a:r>
            <a:r>
              <a:rPr lang="zh-CN" altLang="en-US" sz="2000" b="1" dirty="0">
                <a:solidFill>
                  <a:schemeClr val="tx2"/>
                </a:solidFill>
              </a:rPr>
              <a:t>焦平面上形成一系列很精细的等倾亮条纹。</a:t>
            </a:r>
            <a:endParaRPr lang="en-US" altLang="zh-CN" sz="2000" b="1" dirty="0">
              <a:solidFill>
                <a:schemeClr val="tx2"/>
              </a:solidFill>
            </a:endParaRPr>
          </a:p>
          <a:p>
            <a:pPr marL="342900" indent="-342900" algn="just">
              <a:lnSpc>
                <a:spcPct val="125000"/>
              </a:lnSpc>
              <a:spcBef>
                <a:spcPts val="600"/>
              </a:spcBef>
              <a:buFont typeface="Wingdings" panose="05000000000000000000" pitchFamily="2" charset="2"/>
              <a:buChar char="Ø"/>
            </a:pPr>
            <a:r>
              <a:rPr lang="zh-CN" altLang="en-US" sz="2000" b="1" dirty="0">
                <a:solidFill>
                  <a:schemeClr val="tx2"/>
                </a:solidFill>
              </a:rPr>
              <a:t>实际仪器中，两块楔形板分别安装在</a:t>
            </a:r>
            <a:r>
              <a:rPr lang="zh-CN" altLang="en-US" sz="2000" b="1" dirty="0">
                <a:solidFill>
                  <a:srgbClr val="FF0000"/>
                </a:solidFill>
              </a:rPr>
              <a:t>可调的框架内</a:t>
            </a:r>
            <a:r>
              <a:rPr lang="zh-CN" altLang="en-US" sz="2000" b="1" dirty="0">
                <a:solidFill>
                  <a:schemeClr val="tx2"/>
                </a:solidFill>
              </a:rPr>
              <a:t>，通过微调螺丝保证两内表面严格平行；接近光源的一块板可以在精密导轨上移动，以改变空气层的厚度。</a:t>
            </a:r>
            <a:endParaRPr lang="en-US" altLang="zh-CN" sz="2000" b="1" dirty="0">
              <a:solidFill>
                <a:schemeClr val="tx2"/>
              </a:solidFill>
            </a:endParaRPr>
          </a:p>
          <a:p>
            <a:pPr marL="342900" indent="-342900" algn="just">
              <a:lnSpc>
                <a:spcPct val="125000"/>
              </a:lnSpc>
              <a:spcBef>
                <a:spcPts val="600"/>
              </a:spcBef>
              <a:buFont typeface="Wingdings" panose="05000000000000000000" pitchFamily="2" charset="2"/>
              <a:buChar char="Ø"/>
            </a:pPr>
            <a:r>
              <a:rPr lang="zh-CN" altLang="en-US" sz="2000" b="1" dirty="0">
                <a:solidFill>
                  <a:schemeClr val="tx2"/>
                </a:solidFill>
              </a:rPr>
              <a:t>若用固定隔圈把两板的距离固定则称为</a:t>
            </a:r>
            <a:r>
              <a:rPr lang="en-US" altLang="zh-CN" sz="2000" b="1" dirty="0">
                <a:solidFill>
                  <a:srgbClr val="FF0000"/>
                </a:solidFill>
              </a:rPr>
              <a:t>F-P</a:t>
            </a:r>
            <a:r>
              <a:rPr lang="zh-CN" altLang="en-US" sz="2000" b="1" dirty="0">
                <a:solidFill>
                  <a:srgbClr val="FF0000"/>
                </a:solidFill>
              </a:rPr>
              <a:t>标准具</a:t>
            </a:r>
            <a:r>
              <a:rPr lang="zh-CN" altLang="en-US" sz="2000" b="1" dirty="0">
                <a:solidFill>
                  <a:schemeClr val="tx2"/>
                </a:solidFill>
              </a:rPr>
              <a:t>。</a:t>
            </a:r>
          </a:p>
        </p:txBody>
      </p:sp>
    </p:spTree>
    <p:extLst>
      <p:ext uri="{BB962C8B-B14F-4D97-AF65-F5344CB8AC3E}">
        <p14:creationId xmlns:p14="http://schemas.microsoft.com/office/powerpoint/2010/main" val="185974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7">
                                            <p:txEl>
                                              <p:pRg st="0" end="0"/>
                                            </p:txEl>
                                          </p:spTgt>
                                        </p:tgtEl>
                                        <p:attrNameLst>
                                          <p:attrName>style.visibility</p:attrName>
                                        </p:attrNameLst>
                                      </p:cBhvr>
                                      <p:to>
                                        <p:strVal val="visible"/>
                                      </p:to>
                                    </p:set>
                                    <p:animEffect transition="in" filter="wipe(left)">
                                      <p:cBhvr>
                                        <p:cTn id="14" dur="500"/>
                                        <p:tgtEl>
                                          <p:spTgt spid="10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left)">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wipe(left)">
                                      <p:cBhvr>
                                        <p:cTn id="24" dur="50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wipe(left)">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xEl>
                                              <p:pRg st="3" end="3"/>
                                            </p:txEl>
                                          </p:spTgt>
                                        </p:tgtEl>
                                        <p:attrNameLst>
                                          <p:attrName>style.visibility</p:attrName>
                                        </p:attrNameLst>
                                      </p:cBhvr>
                                      <p:to>
                                        <p:strVal val="visible"/>
                                      </p:to>
                                    </p:set>
                                    <p:animEffect transition="in" filter="wipe(left)">
                                      <p:cBhvr>
                                        <p:cTn id="34"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干涉条纹的分布规律</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13</a:t>
            </a:fld>
            <a:endParaRPr lang="en-US" altLang="zh-CN" dirty="0"/>
          </a:p>
        </p:txBody>
      </p:sp>
      <p:graphicFrame>
        <p:nvGraphicFramePr>
          <p:cNvPr id="2" name="对象 1"/>
          <p:cNvGraphicFramePr>
            <a:graphicFrameLocks noChangeAspect="1"/>
          </p:cNvGraphicFramePr>
          <p:nvPr/>
        </p:nvGraphicFramePr>
        <p:xfrm>
          <a:off x="251521" y="1628800"/>
          <a:ext cx="2520280" cy="831720"/>
        </p:xfrm>
        <a:graphic>
          <a:graphicData uri="http://schemas.openxmlformats.org/presentationml/2006/ole">
            <mc:AlternateContent xmlns:mc="http://schemas.openxmlformats.org/markup-compatibility/2006">
              <mc:Choice xmlns:v="urn:schemas-microsoft-com:vml" Requires="v">
                <p:oleObj spid="_x0000_s77744" name="Equation" r:id="rId4" imgW="1193760" imgH="393480" progId="Equation.DSMT4">
                  <p:embed/>
                </p:oleObj>
              </mc:Choice>
              <mc:Fallback>
                <p:oleObj name="Equation" r:id="rId4" imgW="1193760" imgH="393480" progId="Equation.DSMT4">
                  <p:embed/>
                  <p:pic>
                    <p:nvPicPr>
                      <p:cNvPr id="2" name="对象 1"/>
                      <p:cNvPicPr>
                        <a:picLocks noChangeAspect="1" noChangeArrowheads="1"/>
                      </p:cNvPicPr>
                      <p:nvPr/>
                    </p:nvPicPr>
                    <p:blipFill>
                      <a:blip r:embed="rId5"/>
                      <a:srcRect/>
                      <a:stretch>
                        <a:fillRect/>
                      </a:stretch>
                    </p:blipFill>
                    <p:spPr bwMode="auto">
                      <a:xfrm>
                        <a:off x="251521" y="1628800"/>
                        <a:ext cx="2520280" cy="831720"/>
                      </a:xfrm>
                      <a:prstGeom prst="rect">
                        <a:avLst/>
                      </a:prstGeom>
                      <a:noFill/>
                      <a:ln>
                        <a:noFill/>
                      </a:ln>
                      <a:effectLst/>
                    </p:spPr>
                  </p:pic>
                </p:oleObj>
              </mc:Fallback>
            </mc:AlternateContent>
          </a:graphicData>
        </a:graphic>
      </p:graphicFrame>
      <p:graphicFrame>
        <p:nvGraphicFramePr>
          <p:cNvPr id="3" name="对象 2"/>
          <p:cNvGraphicFramePr>
            <a:graphicFrameLocks noChangeAspect="1"/>
          </p:cNvGraphicFramePr>
          <p:nvPr/>
        </p:nvGraphicFramePr>
        <p:xfrm>
          <a:off x="3923928" y="1556792"/>
          <a:ext cx="4471993" cy="1008112"/>
        </p:xfrm>
        <a:graphic>
          <a:graphicData uri="http://schemas.openxmlformats.org/presentationml/2006/ole">
            <mc:AlternateContent xmlns:mc="http://schemas.openxmlformats.org/markup-compatibility/2006">
              <mc:Choice xmlns:v="urn:schemas-microsoft-com:vml" Requires="v">
                <p:oleObj spid="_x0000_s77745" name="Equation" r:id="rId6" imgW="2082600" imgH="469800" progId="Equation.DSMT4">
                  <p:embed/>
                </p:oleObj>
              </mc:Choice>
              <mc:Fallback>
                <p:oleObj name="Equation" r:id="rId6" imgW="2082600" imgH="469800" progId="Equation.DSMT4">
                  <p:embed/>
                  <p:pic>
                    <p:nvPicPr>
                      <p:cNvPr id="3" name="对象 2"/>
                      <p:cNvPicPr>
                        <a:picLocks noChangeAspect="1" noChangeArrowheads="1"/>
                      </p:cNvPicPr>
                      <p:nvPr/>
                    </p:nvPicPr>
                    <p:blipFill>
                      <a:blip r:embed="rId7"/>
                      <a:srcRect/>
                      <a:stretch>
                        <a:fillRect/>
                      </a:stretch>
                    </p:blipFill>
                    <p:spPr bwMode="auto">
                      <a:xfrm>
                        <a:off x="3923928" y="1556792"/>
                        <a:ext cx="4471993" cy="1008112"/>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nvGraphicFramePr>
        <p:xfrm>
          <a:off x="1115617" y="4797152"/>
          <a:ext cx="1224136" cy="398660"/>
        </p:xfrm>
        <a:graphic>
          <a:graphicData uri="http://schemas.openxmlformats.org/presentationml/2006/ole">
            <mc:AlternateContent xmlns:mc="http://schemas.openxmlformats.org/markup-compatibility/2006">
              <mc:Choice xmlns:v="urn:schemas-microsoft-com:vml" Requires="v">
                <p:oleObj spid="_x0000_s77746" name="Equation" r:id="rId8" imgW="545760" imgH="177480" progId="Equation.DSMT4">
                  <p:embed/>
                </p:oleObj>
              </mc:Choice>
              <mc:Fallback>
                <p:oleObj name="Equation" r:id="rId8" imgW="545760" imgH="177480" progId="Equation.DSMT4">
                  <p:embed/>
                  <p:pic>
                    <p:nvPicPr>
                      <p:cNvPr id="6" name="对象 5"/>
                      <p:cNvPicPr>
                        <a:picLocks noChangeAspect="1" noChangeArrowheads="1"/>
                      </p:cNvPicPr>
                      <p:nvPr/>
                    </p:nvPicPr>
                    <p:blipFill>
                      <a:blip r:embed="rId9"/>
                      <a:srcRect/>
                      <a:stretch>
                        <a:fillRect/>
                      </a:stretch>
                    </p:blipFill>
                    <p:spPr bwMode="auto">
                      <a:xfrm>
                        <a:off x="1115617" y="4797152"/>
                        <a:ext cx="1224136" cy="398660"/>
                      </a:xfrm>
                      <a:prstGeom prst="rect">
                        <a:avLst/>
                      </a:prstGeom>
                      <a:noFill/>
                      <a:ln>
                        <a:noFill/>
                      </a:ln>
                      <a:effectLst/>
                    </p:spPr>
                  </p:pic>
                </p:oleObj>
              </mc:Fallback>
            </mc:AlternateContent>
          </a:graphicData>
        </a:graphic>
      </p:graphicFrame>
      <p:graphicFrame>
        <p:nvGraphicFramePr>
          <p:cNvPr id="7" name="对象 6"/>
          <p:cNvGraphicFramePr>
            <a:graphicFrameLocks noChangeAspect="1"/>
          </p:cNvGraphicFramePr>
          <p:nvPr/>
        </p:nvGraphicFramePr>
        <p:xfrm>
          <a:off x="1117303" y="5877272"/>
          <a:ext cx="1870521" cy="453996"/>
        </p:xfrm>
        <a:graphic>
          <a:graphicData uri="http://schemas.openxmlformats.org/presentationml/2006/ole">
            <mc:AlternateContent xmlns:mc="http://schemas.openxmlformats.org/markup-compatibility/2006">
              <mc:Choice xmlns:v="urn:schemas-microsoft-com:vml" Requires="v">
                <p:oleObj spid="_x0000_s77747" name="Equation" r:id="rId10" imgW="838080" imgH="203040" progId="Equation.DSMT4">
                  <p:embed/>
                </p:oleObj>
              </mc:Choice>
              <mc:Fallback>
                <p:oleObj name="Equation" r:id="rId10" imgW="838080" imgH="203040" progId="Equation.DSMT4">
                  <p:embed/>
                  <p:pic>
                    <p:nvPicPr>
                      <p:cNvPr id="7" name="对象 6"/>
                      <p:cNvPicPr>
                        <a:picLocks noChangeAspect="1" noChangeArrowheads="1"/>
                      </p:cNvPicPr>
                      <p:nvPr/>
                    </p:nvPicPr>
                    <p:blipFill>
                      <a:blip r:embed="rId11"/>
                      <a:srcRect/>
                      <a:stretch>
                        <a:fillRect/>
                      </a:stretch>
                    </p:blipFill>
                    <p:spPr bwMode="auto">
                      <a:xfrm>
                        <a:off x="1117303" y="5877272"/>
                        <a:ext cx="1870521" cy="453996"/>
                      </a:xfrm>
                      <a:prstGeom prst="rect">
                        <a:avLst/>
                      </a:prstGeom>
                      <a:noFill/>
                      <a:ln>
                        <a:noFill/>
                      </a:ln>
                      <a:effectLst/>
                    </p:spPr>
                  </p:pic>
                </p:oleObj>
              </mc:Fallback>
            </mc:AlternateContent>
          </a:graphicData>
        </a:graphic>
      </p:graphicFrame>
      <p:graphicFrame>
        <p:nvGraphicFramePr>
          <p:cNvPr id="8" name="对象 7"/>
          <p:cNvGraphicFramePr>
            <a:graphicFrameLocks noChangeAspect="1"/>
          </p:cNvGraphicFramePr>
          <p:nvPr/>
        </p:nvGraphicFramePr>
        <p:xfrm>
          <a:off x="3943995" y="5589240"/>
          <a:ext cx="4156397" cy="1041656"/>
        </p:xfrm>
        <a:graphic>
          <a:graphicData uri="http://schemas.openxmlformats.org/presentationml/2006/ole">
            <mc:AlternateContent xmlns:mc="http://schemas.openxmlformats.org/markup-compatibility/2006">
              <mc:Choice xmlns:v="urn:schemas-microsoft-com:vml" Requires="v">
                <p:oleObj spid="_x0000_s77748" name="Equation" r:id="rId12" imgW="1879560" imgH="469800" progId="Equation.DSMT4">
                  <p:embed/>
                </p:oleObj>
              </mc:Choice>
              <mc:Fallback>
                <p:oleObj name="Equation" r:id="rId12" imgW="1879560" imgH="469800" progId="Equation.DSMT4">
                  <p:embed/>
                  <p:pic>
                    <p:nvPicPr>
                      <p:cNvPr id="8" name="对象 7"/>
                      <p:cNvPicPr>
                        <a:picLocks noChangeAspect="1" noChangeArrowheads="1"/>
                      </p:cNvPicPr>
                      <p:nvPr/>
                    </p:nvPicPr>
                    <p:blipFill>
                      <a:blip r:embed="rId13"/>
                      <a:srcRect/>
                      <a:stretch>
                        <a:fillRect/>
                      </a:stretch>
                    </p:blipFill>
                    <p:spPr bwMode="auto">
                      <a:xfrm>
                        <a:off x="3943995" y="5589240"/>
                        <a:ext cx="4156397" cy="1041656"/>
                      </a:xfrm>
                      <a:prstGeom prst="rect">
                        <a:avLst/>
                      </a:prstGeom>
                      <a:noFill/>
                      <a:ln>
                        <a:noFill/>
                      </a:ln>
                      <a:effectLst/>
                    </p:spPr>
                  </p:pic>
                </p:oleObj>
              </mc:Fallback>
            </mc:AlternateContent>
          </a:graphicData>
        </a:graphic>
      </p:graphicFrame>
      <p:graphicFrame>
        <p:nvGraphicFramePr>
          <p:cNvPr id="10" name="对象 9"/>
          <p:cNvGraphicFramePr>
            <a:graphicFrameLocks noChangeAspect="1"/>
          </p:cNvGraphicFramePr>
          <p:nvPr/>
        </p:nvGraphicFramePr>
        <p:xfrm>
          <a:off x="3939058" y="4535039"/>
          <a:ext cx="2865190" cy="982193"/>
        </p:xfrm>
        <a:graphic>
          <a:graphicData uri="http://schemas.openxmlformats.org/presentationml/2006/ole">
            <mc:AlternateContent xmlns:mc="http://schemas.openxmlformats.org/markup-compatibility/2006">
              <mc:Choice xmlns:v="urn:schemas-microsoft-com:vml" Requires="v">
                <p:oleObj spid="_x0000_s77749" name="Equation" r:id="rId14" imgW="1371600" imgH="469800" progId="Equation.DSMT4">
                  <p:embed/>
                </p:oleObj>
              </mc:Choice>
              <mc:Fallback>
                <p:oleObj name="Equation" r:id="rId14" imgW="1371600" imgH="469800" progId="Equation.DSMT4">
                  <p:embed/>
                  <p:pic>
                    <p:nvPicPr>
                      <p:cNvPr id="10" name="对象 9"/>
                      <p:cNvPicPr>
                        <a:picLocks noChangeAspect="1" noChangeArrowheads="1"/>
                      </p:cNvPicPr>
                      <p:nvPr/>
                    </p:nvPicPr>
                    <p:blipFill>
                      <a:blip r:embed="rId15"/>
                      <a:srcRect/>
                      <a:stretch>
                        <a:fillRect/>
                      </a:stretch>
                    </p:blipFill>
                    <p:spPr bwMode="auto">
                      <a:xfrm>
                        <a:off x="3939058" y="4535039"/>
                        <a:ext cx="2865190" cy="982193"/>
                      </a:xfrm>
                      <a:prstGeom prst="rect">
                        <a:avLst/>
                      </a:prstGeom>
                      <a:noFill/>
                      <a:ln>
                        <a:noFill/>
                      </a:ln>
                      <a:effectLst/>
                    </p:spPr>
                  </p:pic>
                </p:oleObj>
              </mc:Fallback>
            </mc:AlternateContent>
          </a:graphicData>
        </a:graphic>
      </p:graphicFrame>
      <p:sp>
        <p:nvSpPr>
          <p:cNvPr id="11" name="TextBox 10"/>
          <p:cNvSpPr txBox="1"/>
          <p:nvPr/>
        </p:nvSpPr>
        <p:spPr>
          <a:xfrm>
            <a:off x="179512" y="1196752"/>
            <a:ext cx="1316386" cy="400110"/>
          </a:xfrm>
          <a:prstGeom prst="rect">
            <a:avLst/>
          </a:prstGeom>
          <a:noFill/>
        </p:spPr>
        <p:txBody>
          <a:bodyPr wrap="square" rtlCol="0">
            <a:spAutoFit/>
          </a:bodyPr>
          <a:lstStyle/>
          <a:p>
            <a:pPr algn="just"/>
            <a:r>
              <a:rPr lang="zh-CN" altLang="en-US" sz="2000" b="1" dirty="0">
                <a:solidFill>
                  <a:schemeClr val="tx2"/>
                </a:solidFill>
              </a:rPr>
              <a:t>相位差：</a:t>
            </a:r>
          </a:p>
        </p:txBody>
      </p:sp>
      <p:sp>
        <p:nvSpPr>
          <p:cNvPr id="12" name="TextBox 11"/>
          <p:cNvSpPr txBox="1"/>
          <p:nvPr/>
        </p:nvSpPr>
        <p:spPr>
          <a:xfrm>
            <a:off x="3851920" y="1196752"/>
            <a:ext cx="2376264" cy="400110"/>
          </a:xfrm>
          <a:prstGeom prst="rect">
            <a:avLst/>
          </a:prstGeom>
          <a:noFill/>
        </p:spPr>
        <p:txBody>
          <a:bodyPr wrap="square" rtlCol="0">
            <a:spAutoFit/>
          </a:bodyPr>
          <a:lstStyle/>
          <a:p>
            <a:pPr algn="just"/>
            <a:r>
              <a:rPr lang="zh-CN" altLang="en-US" sz="2000" b="1" dirty="0">
                <a:solidFill>
                  <a:schemeClr val="tx2"/>
                </a:solidFill>
              </a:rPr>
              <a:t>透射光强：</a:t>
            </a:r>
          </a:p>
        </p:txBody>
      </p:sp>
      <p:sp>
        <p:nvSpPr>
          <p:cNvPr id="13" name="TextBox 12"/>
          <p:cNvSpPr txBox="1"/>
          <p:nvPr/>
        </p:nvSpPr>
        <p:spPr>
          <a:xfrm>
            <a:off x="179512" y="2708920"/>
            <a:ext cx="8784976" cy="1292662"/>
          </a:xfrm>
          <a:prstGeom prst="rect">
            <a:avLst/>
          </a:prstGeom>
          <a:noFill/>
        </p:spPr>
        <p:txBody>
          <a:bodyPr wrap="square" rtlCol="0">
            <a:spAutoFit/>
          </a:bodyPr>
          <a:lstStyle/>
          <a:p>
            <a:pPr algn="just">
              <a:lnSpc>
                <a:spcPct val="130000"/>
              </a:lnSpc>
            </a:pPr>
            <a:r>
              <a:rPr lang="zh-CN" altLang="en-US" sz="2000" b="1" dirty="0">
                <a:solidFill>
                  <a:schemeClr val="tx2"/>
                </a:solidFill>
              </a:rPr>
              <a:t>其中</a:t>
            </a:r>
            <a:r>
              <a:rPr lang="el-GR" altLang="zh-CN" sz="2000" b="1" i="1" dirty="0">
                <a:solidFill>
                  <a:schemeClr val="tx2"/>
                </a:solidFill>
                <a:latin typeface="Times New Roman"/>
                <a:cs typeface="Times New Roman"/>
              </a:rPr>
              <a:t>φ</a:t>
            </a:r>
            <a:r>
              <a:rPr lang="zh-CN" altLang="en-US" sz="2000" b="1" dirty="0">
                <a:solidFill>
                  <a:schemeClr val="tx2"/>
                </a:solidFill>
                <a:latin typeface="Times New Roman"/>
                <a:cs typeface="Times New Roman"/>
              </a:rPr>
              <a:t>为金属反射膜的相位变化，</a:t>
            </a:r>
            <a:r>
              <a:rPr lang="en-US" altLang="zh-CN" sz="2000" b="1" i="1" dirty="0">
                <a:solidFill>
                  <a:schemeClr val="tx2"/>
                </a:solidFill>
                <a:latin typeface="Times New Roman"/>
                <a:cs typeface="Times New Roman"/>
              </a:rPr>
              <a:t>A</a:t>
            </a:r>
            <a:r>
              <a:rPr lang="zh-CN" altLang="en-US" sz="2000" b="1" dirty="0">
                <a:solidFill>
                  <a:schemeClr val="tx2"/>
                </a:solidFill>
                <a:latin typeface="Times New Roman"/>
                <a:cs typeface="Times New Roman"/>
              </a:rPr>
              <a:t>为金属反射膜的吸收系数。</a:t>
            </a:r>
            <a:endParaRPr lang="en-US" altLang="zh-CN" sz="2000" b="1" dirty="0">
              <a:solidFill>
                <a:schemeClr val="tx2"/>
              </a:solidFill>
              <a:latin typeface="Times New Roman"/>
              <a:cs typeface="Times New Roman"/>
            </a:endParaRPr>
          </a:p>
          <a:p>
            <a:pPr algn="just">
              <a:lnSpc>
                <a:spcPct val="130000"/>
              </a:lnSpc>
            </a:pPr>
            <a:r>
              <a:rPr lang="zh-CN" altLang="en-US" sz="2000" b="1" dirty="0">
                <a:solidFill>
                  <a:schemeClr val="tx2"/>
                </a:solidFill>
                <a:latin typeface="Times New Roman"/>
                <a:cs typeface="Times New Roman"/>
              </a:rPr>
              <a:t>金属膜的吸收将会影响透射光图样的峰值强度，比如取</a:t>
            </a:r>
            <a:r>
              <a:rPr lang="en-US" altLang="zh-CN" sz="2000" b="1" i="1" dirty="0">
                <a:solidFill>
                  <a:schemeClr val="tx2"/>
                </a:solidFill>
                <a:latin typeface="Times New Roman"/>
                <a:cs typeface="Times New Roman"/>
              </a:rPr>
              <a:t>R</a:t>
            </a:r>
            <a:r>
              <a:rPr lang="en-US" altLang="zh-CN" sz="2000" b="1" dirty="0">
                <a:solidFill>
                  <a:schemeClr val="tx2"/>
                </a:solidFill>
                <a:latin typeface="Times New Roman"/>
                <a:cs typeface="Times New Roman"/>
              </a:rPr>
              <a:t>=0.94</a:t>
            </a:r>
            <a:r>
              <a:rPr lang="zh-CN" altLang="en-US" sz="2000" b="1" dirty="0">
                <a:solidFill>
                  <a:schemeClr val="tx2"/>
                </a:solidFill>
                <a:latin typeface="Times New Roman"/>
                <a:cs typeface="Times New Roman"/>
              </a:rPr>
              <a:t>、</a:t>
            </a:r>
            <a:r>
              <a:rPr lang="en-US" altLang="zh-CN" sz="2000" b="1" i="1" dirty="0">
                <a:solidFill>
                  <a:schemeClr val="tx2"/>
                </a:solidFill>
                <a:latin typeface="Times New Roman"/>
                <a:cs typeface="Times New Roman"/>
              </a:rPr>
              <a:t>T</a:t>
            </a:r>
            <a:r>
              <a:rPr lang="en-US" altLang="zh-CN" sz="2000" b="1" dirty="0">
                <a:solidFill>
                  <a:schemeClr val="tx2"/>
                </a:solidFill>
                <a:latin typeface="Times New Roman"/>
                <a:cs typeface="Times New Roman"/>
              </a:rPr>
              <a:t>=0.01</a:t>
            </a:r>
            <a:r>
              <a:rPr lang="zh-CN" altLang="en-US" sz="2000" b="1" dirty="0">
                <a:solidFill>
                  <a:schemeClr val="tx2"/>
                </a:solidFill>
                <a:latin typeface="Times New Roman"/>
                <a:cs typeface="Times New Roman"/>
              </a:rPr>
              <a:t>、</a:t>
            </a:r>
            <a:r>
              <a:rPr lang="en-US" altLang="zh-CN" sz="2000" b="1" i="1" dirty="0">
                <a:solidFill>
                  <a:schemeClr val="tx2"/>
                </a:solidFill>
                <a:latin typeface="Times New Roman"/>
                <a:cs typeface="Times New Roman"/>
              </a:rPr>
              <a:t>A</a:t>
            </a:r>
            <a:r>
              <a:rPr lang="en-US" altLang="zh-CN" sz="2000" b="1" dirty="0">
                <a:solidFill>
                  <a:schemeClr val="tx2"/>
                </a:solidFill>
                <a:latin typeface="Times New Roman"/>
                <a:cs typeface="Times New Roman"/>
              </a:rPr>
              <a:t>= 0.05</a:t>
            </a:r>
            <a:r>
              <a:rPr lang="zh-CN" altLang="en-US" sz="2000" b="1" dirty="0">
                <a:solidFill>
                  <a:schemeClr val="tx2"/>
                </a:solidFill>
                <a:latin typeface="Times New Roman"/>
                <a:cs typeface="Times New Roman"/>
              </a:rPr>
              <a:t>，亮条纹的峰值强度只有入射光强的</a:t>
            </a:r>
            <a:r>
              <a:rPr lang="en-US" altLang="zh-CN" sz="2000" b="1" dirty="0">
                <a:solidFill>
                  <a:schemeClr val="tx2"/>
                </a:solidFill>
                <a:latin typeface="Times New Roman"/>
                <a:cs typeface="Times New Roman"/>
              </a:rPr>
              <a:t>1/36</a:t>
            </a:r>
            <a:r>
              <a:rPr lang="zh-CN" altLang="en-US" sz="2000" b="1" dirty="0">
                <a:solidFill>
                  <a:schemeClr val="tx2"/>
                </a:solidFill>
                <a:latin typeface="Times New Roman"/>
                <a:cs typeface="Times New Roman"/>
              </a:rPr>
              <a:t>。</a:t>
            </a:r>
            <a:endParaRPr lang="zh-CN" altLang="en-US" sz="2000" b="1" dirty="0">
              <a:solidFill>
                <a:schemeClr val="tx2"/>
              </a:solidFill>
            </a:endParaRPr>
          </a:p>
        </p:txBody>
      </p:sp>
      <p:sp>
        <p:nvSpPr>
          <p:cNvPr id="15" name="TextBox 14"/>
          <p:cNvSpPr txBox="1"/>
          <p:nvPr/>
        </p:nvSpPr>
        <p:spPr>
          <a:xfrm>
            <a:off x="179512" y="4252446"/>
            <a:ext cx="2952328" cy="400110"/>
          </a:xfrm>
          <a:prstGeom prst="rect">
            <a:avLst/>
          </a:prstGeom>
          <a:noFill/>
        </p:spPr>
        <p:txBody>
          <a:bodyPr wrap="square" rtlCol="0">
            <a:spAutoFit/>
          </a:bodyPr>
          <a:lstStyle/>
          <a:p>
            <a:pPr algn="just"/>
            <a:r>
              <a:rPr lang="zh-CN" altLang="en-US" sz="2000" b="1" dirty="0">
                <a:solidFill>
                  <a:srgbClr val="FF0000"/>
                </a:solidFill>
              </a:rPr>
              <a:t>亮纹条件和光强：</a:t>
            </a:r>
          </a:p>
        </p:txBody>
      </p:sp>
      <p:sp>
        <p:nvSpPr>
          <p:cNvPr id="16" name="TextBox 15"/>
          <p:cNvSpPr txBox="1"/>
          <p:nvPr/>
        </p:nvSpPr>
        <p:spPr>
          <a:xfrm>
            <a:off x="179512" y="5343599"/>
            <a:ext cx="2952328" cy="400110"/>
          </a:xfrm>
          <a:prstGeom prst="rect">
            <a:avLst/>
          </a:prstGeom>
          <a:noFill/>
        </p:spPr>
        <p:txBody>
          <a:bodyPr wrap="square" rtlCol="0">
            <a:spAutoFit/>
          </a:bodyPr>
          <a:lstStyle/>
          <a:p>
            <a:pPr algn="just"/>
            <a:r>
              <a:rPr lang="zh-CN" altLang="en-US" sz="2000" b="1" dirty="0">
                <a:solidFill>
                  <a:srgbClr val="FF0000"/>
                </a:solidFill>
              </a:rPr>
              <a:t>暗纹条件和光强：</a:t>
            </a:r>
          </a:p>
        </p:txBody>
      </p:sp>
    </p:spTree>
    <p:extLst>
      <p:ext uri="{BB962C8B-B14F-4D97-AF65-F5344CB8AC3E}">
        <p14:creationId xmlns:p14="http://schemas.microsoft.com/office/powerpoint/2010/main" val="158832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wipe(left)">
                                      <p:cBhvr>
                                        <p:cTn id="29" dur="500"/>
                                        <p:tgtEl>
                                          <p:spTgt spid="1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121" y="1628800"/>
            <a:ext cx="7283758" cy="3600400"/>
          </a:xfrm>
          <a:prstGeom prst="rect">
            <a:avLst/>
          </a:prstGeom>
        </p:spPr>
      </p:pic>
      <p:sp>
        <p:nvSpPr>
          <p:cNvPr id="9" name="Rectangle 2"/>
          <p:cNvSpPr>
            <a:spLocks noGrp="1" noChangeArrowheads="1"/>
          </p:cNvSpPr>
          <p:nvPr>
            <p:ph type="title"/>
          </p:nvPr>
        </p:nvSpPr>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干涉条纹的锐度</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14</a:t>
            </a:fld>
            <a:endParaRPr lang="en-US" altLang="zh-CN" dirty="0"/>
          </a:p>
        </p:txBody>
      </p:sp>
      <p:sp>
        <p:nvSpPr>
          <p:cNvPr id="8" name="TextBox 7"/>
          <p:cNvSpPr txBox="1"/>
          <p:nvPr/>
        </p:nvSpPr>
        <p:spPr>
          <a:xfrm>
            <a:off x="756302" y="5445224"/>
            <a:ext cx="7631397" cy="1128579"/>
          </a:xfrm>
          <a:prstGeom prst="rect">
            <a:avLst/>
          </a:prstGeom>
          <a:noFill/>
        </p:spPr>
        <p:txBody>
          <a:bodyPr wrap="square" rtlCol="0">
            <a:spAutoFit/>
          </a:bodyPr>
          <a:lstStyle/>
          <a:p>
            <a:pPr algn="just">
              <a:lnSpc>
                <a:spcPct val="150000"/>
              </a:lnSpc>
            </a:pPr>
            <a:r>
              <a:rPr lang="zh-CN" altLang="en-US" sz="2400" b="1" dirty="0">
                <a:solidFill>
                  <a:schemeClr val="tx2"/>
                </a:solidFill>
              </a:rPr>
              <a:t>相对于双光束干涉条纹，</a:t>
            </a:r>
            <a:r>
              <a:rPr lang="en-US" altLang="zh-CN" sz="2400" b="1" dirty="0">
                <a:solidFill>
                  <a:schemeClr val="tx2"/>
                </a:solidFill>
              </a:rPr>
              <a:t>F-P</a:t>
            </a:r>
            <a:r>
              <a:rPr lang="zh-CN" altLang="en-US" sz="2400" b="1" dirty="0">
                <a:solidFill>
                  <a:schemeClr val="tx2"/>
                </a:solidFill>
              </a:rPr>
              <a:t>多光束干涉条纹更加明锐，因此在精密光学测量仪器中得到广泛应用。</a:t>
            </a:r>
          </a:p>
        </p:txBody>
      </p:sp>
    </p:spTree>
    <p:extLst>
      <p:ext uri="{BB962C8B-B14F-4D97-AF65-F5344CB8AC3E}">
        <p14:creationId xmlns:p14="http://schemas.microsoft.com/office/powerpoint/2010/main" val="241399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干涉条纹的锐度</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15</a:t>
            </a:fld>
            <a:endParaRPr lang="en-US" altLang="zh-CN"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26" y="1124744"/>
            <a:ext cx="2736304" cy="282317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124744"/>
            <a:ext cx="2806096" cy="2895178"/>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025" y="4019922"/>
            <a:ext cx="2747815" cy="2835047"/>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382" y="4130001"/>
            <a:ext cx="2641122" cy="2724968"/>
          </a:xfrm>
          <a:prstGeom prst="rect">
            <a:avLst/>
          </a:prstGeom>
        </p:spPr>
      </p:pic>
      <p:sp>
        <p:nvSpPr>
          <p:cNvPr id="13" name="TextBox 12"/>
          <p:cNvSpPr txBox="1"/>
          <p:nvPr/>
        </p:nvSpPr>
        <p:spPr>
          <a:xfrm>
            <a:off x="3134180" y="3068960"/>
            <a:ext cx="2933202" cy="2236574"/>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zh-CN" altLang="en-US" sz="2400" b="1" dirty="0">
                <a:solidFill>
                  <a:schemeClr val="tx2"/>
                </a:solidFill>
              </a:rPr>
              <a:t>随着</a:t>
            </a:r>
            <a:r>
              <a:rPr lang="en-US" altLang="zh-CN" sz="2400" b="1" i="1" dirty="0">
                <a:solidFill>
                  <a:schemeClr val="tx2"/>
                </a:solidFill>
                <a:latin typeface="Times New Roman" pitchFamily="18" charset="0"/>
                <a:cs typeface="Times New Roman" pitchFamily="18" charset="0"/>
              </a:rPr>
              <a:t>R</a:t>
            </a:r>
            <a:r>
              <a:rPr lang="zh-CN" altLang="en-US" sz="2400" b="1" dirty="0">
                <a:solidFill>
                  <a:schemeClr val="tx2"/>
                </a:solidFill>
              </a:rPr>
              <a:t>的增加，条纹更加明锐；</a:t>
            </a:r>
            <a:endParaRPr lang="en-US" altLang="zh-CN" sz="2400" b="1" dirty="0">
              <a:solidFill>
                <a:schemeClr val="tx2"/>
              </a:solidFill>
            </a:endParaRPr>
          </a:p>
          <a:p>
            <a:pPr marL="342900" indent="-342900" algn="just">
              <a:lnSpc>
                <a:spcPct val="150000"/>
              </a:lnSpc>
              <a:buFont typeface="Wingdings" panose="05000000000000000000" pitchFamily="2" charset="2"/>
              <a:buChar char="Ø"/>
            </a:pPr>
            <a:r>
              <a:rPr lang="zh-CN" altLang="en-US" sz="2400" b="1" dirty="0">
                <a:solidFill>
                  <a:schemeClr val="tx2"/>
                </a:solidFill>
              </a:rPr>
              <a:t>透射条纹与反射条纹是互补的。</a:t>
            </a:r>
          </a:p>
        </p:txBody>
      </p:sp>
    </p:spTree>
    <p:extLst>
      <p:ext uri="{BB962C8B-B14F-4D97-AF65-F5344CB8AC3E}">
        <p14:creationId xmlns:p14="http://schemas.microsoft.com/office/powerpoint/2010/main" val="40980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wipe(left)">
                                      <p:cBhvr>
                                        <p:cTn id="3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3960440"/>
            <a:ext cx="5294688" cy="2852936"/>
          </a:xfrm>
          <a:prstGeom prst="rect">
            <a:avLst/>
          </a:prstGeom>
        </p:spPr>
      </p:pic>
      <p:sp>
        <p:nvSpPr>
          <p:cNvPr id="9" name="Rectangle 2"/>
          <p:cNvSpPr>
            <a:spLocks noGrp="1" noChangeArrowheads="1"/>
          </p:cNvSpPr>
          <p:nvPr>
            <p:ph type="title"/>
          </p:nvPr>
        </p:nvSpPr>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干涉仪的光谱特性</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16</a:t>
            </a:fld>
            <a:endParaRPr lang="en-US" altLang="zh-CN" dirty="0"/>
          </a:p>
        </p:txBody>
      </p:sp>
      <p:grpSp>
        <p:nvGrpSpPr>
          <p:cNvPr id="2" name="组合 1"/>
          <p:cNvGrpSpPr/>
          <p:nvPr/>
        </p:nvGrpSpPr>
        <p:grpSpPr>
          <a:xfrm>
            <a:off x="4499992" y="1196752"/>
            <a:ext cx="4554736" cy="3179296"/>
            <a:chOff x="4499992" y="1196752"/>
            <a:chExt cx="4554736" cy="3179296"/>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1196752"/>
              <a:ext cx="4554736" cy="3179296"/>
            </a:xfrm>
            <a:prstGeom prst="rect">
              <a:avLst/>
            </a:prstGeom>
          </p:spPr>
        </p:pic>
        <p:sp>
          <p:nvSpPr>
            <p:cNvPr id="12" name="TextBox 11"/>
            <p:cNvSpPr txBox="1"/>
            <p:nvPr/>
          </p:nvSpPr>
          <p:spPr>
            <a:xfrm>
              <a:off x="7962417" y="1268760"/>
              <a:ext cx="930063" cy="461665"/>
            </a:xfrm>
            <a:prstGeom prst="rect">
              <a:avLst/>
            </a:prstGeom>
            <a:noFill/>
          </p:spPr>
          <p:txBody>
            <a:bodyPr wrap="none" rtlCol="0">
              <a:spAutoFit/>
            </a:bodyPr>
            <a:lstStyle/>
            <a:p>
              <a:r>
                <a:rPr lang="en-US" altLang="zh-CN" sz="2400" i="1" dirty="0">
                  <a:solidFill>
                    <a:schemeClr val="tx2"/>
                  </a:solidFill>
                  <a:latin typeface="Times New Roman" panose="02020603050405020304" pitchFamily="18" charset="0"/>
                  <a:cs typeface="Times New Roman" panose="02020603050405020304" pitchFamily="18" charset="0"/>
                </a:rPr>
                <a:t>R</a:t>
              </a:r>
              <a:r>
                <a:rPr lang="en-US" altLang="zh-CN" sz="2400" dirty="0">
                  <a:solidFill>
                    <a:schemeClr val="tx2"/>
                  </a:solidFill>
                  <a:latin typeface="Times New Roman" panose="02020603050405020304" pitchFamily="18" charset="0"/>
                  <a:cs typeface="Times New Roman" panose="02020603050405020304" pitchFamily="18" charset="0"/>
                </a:rPr>
                <a:t>=0.8</a:t>
              </a:r>
              <a:endParaRPr lang="zh-CN" altLang="en-US" sz="2400" dirty="0">
                <a:solidFill>
                  <a:schemeClr val="tx2"/>
                </a:solidFill>
                <a:latin typeface="Times New Roman" panose="02020603050405020304" pitchFamily="18" charset="0"/>
                <a:cs typeface="Times New Roman" panose="02020603050405020304" pitchFamily="18" charset="0"/>
              </a:endParaRPr>
            </a:p>
          </p:txBody>
        </p:sp>
      </p:grpSp>
      <p:graphicFrame>
        <p:nvGraphicFramePr>
          <p:cNvPr id="13" name="对象 12"/>
          <p:cNvGraphicFramePr>
            <a:graphicFrameLocks noChangeAspect="1"/>
          </p:cNvGraphicFramePr>
          <p:nvPr>
            <p:extLst>
              <p:ext uri="{D42A27DB-BD31-4B8C-83A1-F6EECF244321}">
                <p14:modId xmlns:p14="http://schemas.microsoft.com/office/powerpoint/2010/main" val="403417509"/>
              </p:ext>
            </p:extLst>
          </p:nvPr>
        </p:nvGraphicFramePr>
        <p:xfrm>
          <a:off x="711200" y="1773238"/>
          <a:ext cx="2836863" cy="946150"/>
        </p:xfrm>
        <a:graphic>
          <a:graphicData uri="http://schemas.openxmlformats.org/presentationml/2006/ole">
            <mc:AlternateContent xmlns:mc="http://schemas.openxmlformats.org/markup-compatibility/2006">
              <mc:Choice xmlns:v="urn:schemas-microsoft-com:vml" Requires="v">
                <p:oleObj spid="_x0000_s77983" name="Equation" r:id="rId6" imgW="1180800" imgH="393480" progId="Equation.DSMT4">
                  <p:embed/>
                </p:oleObj>
              </mc:Choice>
              <mc:Fallback>
                <p:oleObj name="Equation" r:id="rId6" imgW="1180800" imgH="393480" progId="Equation.DSMT4">
                  <p:embed/>
                  <p:pic>
                    <p:nvPicPr>
                      <p:cNvPr id="13" name="对象 12"/>
                      <p:cNvPicPr>
                        <a:picLocks noChangeAspect="1" noChangeArrowheads="1"/>
                      </p:cNvPicPr>
                      <p:nvPr/>
                    </p:nvPicPr>
                    <p:blipFill>
                      <a:blip r:embed="rId7"/>
                      <a:srcRect/>
                      <a:stretch>
                        <a:fillRect/>
                      </a:stretch>
                    </p:blipFill>
                    <p:spPr bwMode="auto">
                      <a:xfrm>
                        <a:off x="711200" y="1773238"/>
                        <a:ext cx="2836863"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Box 13"/>
          <p:cNvSpPr txBox="1"/>
          <p:nvPr/>
        </p:nvSpPr>
        <p:spPr>
          <a:xfrm>
            <a:off x="1462589" y="2924944"/>
            <a:ext cx="877163" cy="646331"/>
          </a:xfrm>
          <a:prstGeom prst="rect">
            <a:avLst/>
          </a:prstGeom>
          <a:noFill/>
        </p:spPr>
        <p:txBody>
          <a:bodyPr wrap="none" rtlCol="0">
            <a:spAutoFit/>
          </a:bodyPr>
          <a:lstStyle/>
          <a:p>
            <a:r>
              <a:rPr lang="el-GR" altLang="zh-CN" sz="3600" b="0" i="1" dirty="0">
                <a:solidFill>
                  <a:schemeClr val="tx2"/>
                </a:solidFill>
                <a:latin typeface="Times New Roman"/>
                <a:cs typeface="Times New Roman"/>
              </a:rPr>
              <a:t>λ</a:t>
            </a:r>
            <a:r>
              <a:rPr lang="el-GR" altLang="zh-CN" sz="3600" b="0" dirty="0">
                <a:solidFill>
                  <a:schemeClr val="tx2"/>
                </a:solidFill>
                <a:latin typeface="Times New Roman"/>
                <a:cs typeface="Times New Roman"/>
              </a:rPr>
              <a:t>~</a:t>
            </a:r>
            <a:r>
              <a:rPr lang="el-GR" altLang="zh-CN" sz="3600" b="0" i="1" dirty="0">
                <a:solidFill>
                  <a:schemeClr val="tx2"/>
                </a:solidFill>
                <a:latin typeface="Times New Roman"/>
                <a:cs typeface="Times New Roman"/>
              </a:rPr>
              <a:t>δ</a:t>
            </a:r>
            <a:endParaRPr lang="zh-CN" altLang="en-US" sz="3600" i="1" dirty="0">
              <a:solidFill>
                <a:schemeClr val="tx2"/>
              </a:solidFill>
              <a:latin typeface="Times New Roman" pitchFamily="18" charset="0"/>
              <a:cs typeface="Times New Roman" pitchFamily="18" charset="0"/>
            </a:endParaRPr>
          </a:p>
        </p:txBody>
      </p:sp>
      <p:sp>
        <p:nvSpPr>
          <p:cNvPr id="15" name="右箭头 14"/>
          <p:cNvSpPr/>
          <p:nvPr/>
        </p:nvSpPr>
        <p:spPr>
          <a:xfrm>
            <a:off x="827584" y="3140968"/>
            <a:ext cx="576064"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5867224" y="4509120"/>
            <a:ext cx="2665216" cy="1200329"/>
          </a:xfrm>
          <a:prstGeom prst="rect">
            <a:avLst/>
          </a:prstGeom>
          <a:noFill/>
        </p:spPr>
        <p:txBody>
          <a:bodyPr wrap="square" rtlCol="0">
            <a:spAutoFit/>
          </a:bodyPr>
          <a:lstStyle/>
          <a:p>
            <a:pPr algn="just">
              <a:lnSpc>
                <a:spcPct val="150000"/>
              </a:lnSpc>
            </a:pPr>
            <a:r>
              <a:rPr lang="zh-CN" altLang="en-US" sz="2400" b="1" dirty="0">
                <a:solidFill>
                  <a:schemeClr val="tx2"/>
                </a:solidFill>
              </a:rPr>
              <a:t>通过坐标替换得到透射光谱特性</a:t>
            </a:r>
          </a:p>
        </p:txBody>
      </p:sp>
    </p:spTree>
    <p:extLst>
      <p:ext uri="{BB962C8B-B14F-4D97-AF65-F5344CB8AC3E}">
        <p14:creationId xmlns:p14="http://schemas.microsoft.com/office/powerpoint/2010/main" val="5101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226" y="1203052"/>
            <a:ext cx="3307270" cy="3842567"/>
          </a:xfrm>
          <a:prstGeom prst="rect">
            <a:avLst/>
          </a:prstGeom>
        </p:spPr>
      </p:pic>
      <p:sp>
        <p:nvSpPr>
          <p:cNvPr id="9" name="Rectangle 2"/>
          <p:cNvSpPr>
            <a:spLocks noGrp="1" noChangeArrowheads="1"/>
          </p:cNvSpPr>
          <p:nvPr>
            <p:ph type="title"/>
          </p:nvPr>
        </p:nvSpPr>
        <p:spPr>
          <a:xfrm>
            <a:off x="971550" y="115888"/>
            <a:ext cx="7992938" cy="719137"/>
          </a:xfrm>
        </p:spPr>
        <p:txBody>
          <a:bodyPr/>
          <a:lstStyle/>
          <a:p>
            <a:r>
              <a:rPr lang="en-US" altLang="zh-CN" sz="3600" dirty="0">
                <a:latin typeface="黑体" pitchFamily="2" charset="-122"/>
                <a:ea typeface="黑体" pitchFamily="2" charset="-122"/>
              </a:rPr>
              <a:t>F-P</a:t>
            </a:r>
            <a:r>
              <a:rPr lang="zh-CN" altLang="en-US" sz="3600" dirty="0">
                <a:latin typeface="黑体" pitchFamily="2" charset="-122"/>
                <a:ea typeface="黑体" pitchFamily="2" charset="-122"/>
              </a:rPr>
              <a:t>标准具的应用</a:t>
            </a:r>
            <a:r>
              <a:rPr lang="en-US" altLang="zh-CN" sz="3600" dirty="0">
                <a:latin typeface="黑体" pitchFamily="2" charset="-122"/>
                <a:ea typeface="黑体" pitchFamily="2" charset="-122"/>
              </a:rPr>
              <a:t>—</a:t>
            </a:r>
            <a:r>
              <a:rPr lang="zh-CN" altLang="en-US" sz="3600" dirty="0">
                <a:latin typeface="黑体" pitchFamily="2" charset="-122"/>
                <a:ea typeface="黑体" pitchFamily="2" charset="-122"/>
              </a:rPr>
              <a:t>研究光谱精细结构</a:t>
            </a:r>
            <a:endParaRPr lang="en-US" altLang="zh-CN" sz="3600"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17</a:t>
            </a:fld>
            <a:endParaRPr lang="en-US" altLang="zh-CN" dirty="0"/>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4" y="3485416"/>
            <a:ext cx="5913636" cy="3255951"/>
          </a:xfrm>
          <a:prstGeom prst="rect">
            <a:avLst/>
          </a:prstGeom>
        </p:spPr>
      </p:pic>
      <p:graphicFrame>
        <p:nvGraphicFramePr>
          <p:cNvPr id="8" name="对象 7"/>
          <p:cNvGraphicFramePr>
            <a:graphicFrameLocks noChangeAspect="1"/>
          </p:cNvGraphicFramePr>
          <p:nvPr/>
        </p:nvGraphicFramePr>
        <p:xfrm>
          <a:off x="179512" y="1205944"/>
          <a:ext cx="2180952" cy="882766"/>
        </p:xfrm>
        <a:graphic>
          <a:graphicData uri="http://schemas.openxmlformats.org/presentationml/2006/ole">
            <mc:AlternateContent xmlns:mc="http://schemas.openxmlformats.org/markup-compatibility/2006">
              <mc:Choice xmlns:v="urn:schemas-microsoft-com:vml" Requires="v">
                <p:oleObj spid="_x0000_s79635" name="Equation" r:id="rId6" imgW="1066680" imgH="431640" progId="Equation.DSMT4">
                  <p:embed/>
                </p:oleObj>
              </mc:Choice>
              <mc:Fallback>
                <p:oleObj name="Equation" r:id="rId6" imgW="1066680" imgH="431640" progId="Equation.DSMT4">
                  <p:embed/>
                  <p:pic>
                    <p:nvPicPr>
                      <p:cNvPr id="8" name="对象 7"/>
                      <p:cNvPicPr/>
                      <p:nvPr/>
                    </p:nvPicPr>
                    <p:blipFill>
                      <a:blip r:embed="rId7"/>
                      <a:stretch>
                        <a:fillRect/>
                      </a:stretch>
                    </p:blipFill>
                    <p:spPr>
                      <a:xfrm>
                        <a:off x="179512" y="1205944"/>
                        <a:ext cx="2180952" cy="88276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79512" y="1998032"/>
          <a:ext cx="1296144" cy="854904"/>
        </p:xfrm>
        <a:graphic>
          <a:graphicData uri="http://schemas.openxmlformats.org/presentationml/2006/ole">
            <mc:AlternateContent xmlns:mc="http://schemas.openxmlformats.org/markup-compatibility/2006">
              <mc:Choice xmlns:v="urn:schemas-microsoft-com:vml" Requires="v">
                <p:oleObj spid="_x0000_s79636" name="Equation" r:id="rId8" imgW="596880" imgH="393480" progId="Equation.DSMT4">
                  <p:embed/>
                </p:oleObj>
              </mc:Choice>
              <mc:Fallback>
                <p:oleObj name="Equation" r:id="rId8" imgW="596880" imgH="393480" progId="Equation.DSMT4">
                  <p:embed/>
                  <p:pic>
                    <p:nvPicPr>
                      <p:cNvPr id="10" name="对象 9"/>
                      <p:cNvPicPr/>
                      <p:nvPr/>
                    </p:nvPicPr>
                    <p:blipFill>
                      <a:blip r:embed="rId9"/>
                      <a:stretch>
                        <a:fillRect/>
                      </a:stretch>
                    </p:blipFill>
                    <p:spPr>
                      <a:xfrm>
                        <a:off x="179512" y="1998032"/>
                        <a:ext cx="1296144" cy="854904"/>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268556" y="1698491"/>
          <a:ext cx="2383564" cy="731589"/>
        </p:xfrm>
        <a:graphic>
          <a:graphicData uri="http://schemas.openxmlformats.org/presentationml/2006/ole">
            <mc:AlternateContent xmlns:mc="http://schemas.openxmlformats.org/markup-compatibility/2006">
              <mc:Choice xmlns:v="urn:schemas-microsoft-com:vml" Requires="v">
                <p:oleObj spid="_x0000_s79637" name="Equation" r:id="rId10" imgW="1282680" imgH="393480" progId="Equation.DSMT4">
                  <p:embed/>
                </p:oleObj>
              </mc:Choice>
              <mc:Fallback>
                <p:oleObj name="Equation" r:id="rId10" imgW="1282680" imgH="393480" progId="Equation.DSMT4">
                  <p:embed/>
                  <p:pic>
                    <p:nvPicPr>
                      <p:cNvPr id="11" name="对象 10"/>
                      <p:cNvPicPr/>
                      <p:nvPr/>
                    </p:nvPicPr>
                    <p:blipFill>
                      <a:blip r:embed="rId11"/>
                      <a:stretch>
                        <a:fillRect/>
                      </a:stretch>
                    </p:blipFill>
                    <p:spPr>
                      <a:xfrm>
                        <a:off x="3268556" y="1698491"/>
                        <a:ext cx="2383564" cy="731589"/>
                      </a:xfrm>
                      <a:prstGeom prst="rect">
                        <a:avLst/>
                      </a:prstGeom>
                    </p:spPr>
                  </p:pic>
                </p:oleObj>
              </mc:Fallback>
            </mc:AlternateContent>
          </a:graphicData>
        </a:graphic>
      </p:graphicFrame>
      <p:sp>
        <p:nvSpPr>
          <p:cNvPr id="12" name="右大括号 11"/>
          <p:cNvSpPr/>
          <p:nvPr/>
        </p:nvSpPr>
        <p:spPr>
          <a:xfrm>
            <a:off x="2339752" y="1565984"/>
            <a:ext cx="216024" cy="1008112"/>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右箭头 12"/>
          <p:cNvSpPr/>
          <p:nvPr/>
        </p:nvSpPr>
        <p:spPr>
          <a:xfrm>
            <a:off x="2627784" y="1962028"/>
            <a:ext cx="50405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p:cNvGraphicFramePr>
            <a:graphicFrameLocks noChangeAspect="1"/>
          </p:cNvGraphicFramePr>
          <p:nvPr/>
        </p:nvGraphicFramePr>
        <p:xfrm>
          <a:off x="4067944" y="2735397"/>
          <a:ext cx="1462087" cy="777875"/>
        </p:xfrm>
        <a:graphic>
          <a:graphicData uri="http://schemas.openxmlformats.org/presentationml/2006/ole">
            <mc:AlternateContent xmlns:mc="http://schemas.openxmlformats.org/markup-compatibility/2006">
              <mc:Choice xmlns:v="urn:schemas-microsoft-com:vml" Requires="v">
                <p:oleObj spid="_x0000_s79638" name="Equation" r:id="rId12" imgW="787320" imgH="419040" progId="Equation.DSMT4">
                  <p:embed/>
                </p:oleObj>
              </mc:Choice>
              <mc:Fallback>
                <p:oleObj name="Equation" r:id="rId12" imgW="787320" imgH="419040" progId="Equation.DSMT4">
                  <p:embed/>
                  <p:pic>
                    <p:nvPicPr>
                      <p:cNvPr id="14" name="对象 13"/>
                      <p:cNvPicPr>
                        <a:picLocks noChangeAspect="1" noChangeArrowheads="1"/>
                      </p:cNvPicPr>
                      <p:nvPr/>
                    </p:nvPicPr>
                    <p:blipFill>
                      <a:blip r:embed="rId13"/>
                      <a:srcRect/>
                      <a:stretch>
                        <a:fillRect/>
                      </a:stretch>
                    </p:blipFill>
                    <p:spPr bwMode="auto">
                      <a:xfrm>
                        <a:off x="4067944" y="2735397"/>
                        <a:ext cx="14620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6" name="TextBox 15"/>
              <p:cNvSpPr txBox="1"/>
              <p:nvPr/>
            </p:nvSpPr>
            <p:spPr>
              <a:xfrm>
                <a:off x="60311" y="2893502"/>
                <a:ext cx="4223657" cy="461665"/>
              </a:xfrm>
              <a:prstGeom prst="rect">
                <a:avLst/>
              </a:prstGeom>
              <a:noFill/>
            </p:spPr>
            <p:txBody>
              <a:bodyPr wrap="none" rtlCol="0">
                <a:spAutoFit/>
              </a:bodyPr>
              <a:lstStyle/>
              <a:p>
                <a:pPr algn="just"/>
                <a:r>
                  <a:rPr lang="zh-CN" altLang="en-US" sz="2400" b="1" dirty="0">
                    <a:solidFill>
                      <a:schemeClr val="tx2"/>
                    </a:solidFill>
                  </a:rPr>
                  <a:t>由</a:t>
                </a:r>
                <a14:m>
                  <m:oMath xmlns:m="http://schemas.openxmlformats.org/officeDocument/2006/math">
                    <m:r>
                      <a:rPr lang="el-GR" altLang="zh-CN" sz="2400" b="1" i="1" smtClean="0">
                        <a:solidFill>
                          <a:schemeClr val="tx2"/>
                        </a:solidFill>
                        <a:latin typeface="Cambria Math"/>
                        <a:ea typeface="Cambria Math"/>
                      </a:rPr>
                      <m:t>𝜟</m:t>
                    </m:r>
                    <m:r>
                      <a:rPr lang="en-US" altLang="zh-CN" sz="2400" b="1" i="1" smtClean="0">
                        <a:solidFill>
                          <a:schemeClr val="tx2"/>
                        </a:solidFill>
                        <a:latin typeface="Cambria Math"/>
                        <a:ea typeface="Cambria Math"/>
                      </a:rPr>
                      <m:t>𝒆</m:t>
                    </m:r>
                    <m:r>
                      <a:rPr lang="en-US" altLang="zh-CN" sz="2400" b="1" i="1" smtClean="0">
                        <a:solidFill>
                          <a:schemeClr val="tx2"/>
                        </a:solidFill>
                        <a:latin typeface="Cambria Math"/>
                        <a:ea typeface="Cambria Math"/>
                      </a:rPr>
                      <m:t>=</m:t>
                    </m:r>
                    <m:r>
                      <a:rPr lang="en-US" altLang="zh-CN" sz="2400" b="1" i="1" smtClean="0">
                        <a:solidFill>
                          <a:schemeClr val="tx2"/>
                        </a:solidFill>
                        <a:latin typeface="Cambria Math"/>
                        <a:ea typeface="Cambria Math"/>
                      </a:rPr>
                      <m:t>𝒆</m:t>
                    </m:r>
                  </m:oMath>
                </a14:m>
                <a:r>
                  <a:rPr lang="zh-CN" altLang="en-US" sz="2400" b="1" dirty="0">
                    <a:solidFill>
                      <a:schemeClr val="tx2"/>
                    </a:solidFill>
                  </a:rPr>
                  <a:t>得到自由光谱范围：</a:t>
                </a:r>
              </a:p>
            </p:txBody>
          </p:sp>
        </mc:Choice>
        <mc:Fallback xmlns="">
          <p:sp>
            <p:nvSpPr>
              <p:cNvPr id="16" name="TextBox 15"/>
              <p:cNvSpPr txBox="1">
                <a:spLocks noRot="1" noChangeAspect="1" noMove="1" noResize="1" noEditPoints="1" noAdjustHandles="1" noChangeArrowheads="1" noChangeShapeType="1" noTextEdit="1"/>
              </p:cNvSpPr>
              <p:nvPr/>
            </p:nvSpPr>
            <p:spPr>
              <a:xfrm>
                <a:off x="60311" y="2893502"/>
                <a:ext cx="4223657" cy="461665"/>
              </a:xfrm>
              <a:prstGeom prst="rect">
                <a:avLst/>
              </a:prstGeom>
              <a:blipFill rotWithShape="1">
                <a:blip r:embed="rId14"/>
                <a:stretch>
                  <a:fillRect l="-2309" t="-14667" r="-1732" b="-26667"/>
                </a:stretch>
              </a:blipFill>
            </p:spPr>
            <p:txBody>
              <a:bodyPr/>
              <a:lstStyle/>
              <a:p>
                <a:r>
                  <a:rPr lang="zh-CN" altLang="en-US">
                    <a:noFill/>
                  </a:rPr>
                  <a:t> </a:t>
                </a:r>
              </a:p>
            </p:txBody>
          </p:sp>
        </mc:Fallback>
      </mc:AlternateContent>
      <p:graphicFrame>
        <p:nvGraphicFramePr>
          <p:cNvPr id="17" name="对象 16"/>
          <p:cNvGraphicFramePr>
            <a:graphicFrameLocks noChangeAspect="1"/>
          </p:cNvGraphicFramePr>
          <p:nvPr/>
        </p:nvGraphicFramePr>
        <p:xfrm>
          <a:off x="6780163" y="5517232"/>
          <a:ext cx="1392237" cy="471488"/>
        </p:xfrm>
        <a:graphic>
          <a:graphicData uri="http://schemas.openxmlformats.org/presentationml/2006/ole">
            <mc:AlternateContent xmlns:mc="http://schemas.openxmlformats.org/markup-compatibility/2006">
              <mc:Choice xmlns:v="urn:schemas-microsoft-com:vml" Requires="v">
                <p:oleObj spid="_x0000_s79639" name="Equation" r:id="rId15" imgW="749160" imgH="253800" progId="Equation.DSMT4">
                  <p:embed/>
                </p:oleObj>
              </mc:Choice>
              <mc:Fallback>
                <p:oleObj name="Equation" r:id="rId15" imgW="749160" imgH="253800" progId="Equation.DSMT4">
                  <p:embed/>
                  <p:pic>
                    <p:nvPicPr>
                      <p:cNvPr id="17" name="对象 16"/>
                      <p:cNvPicPr>
                        <a:picLocks noChangeAspect="1" noChangeArrowheads="1"/>
                      </p:cNvPicPr>
                      <p:nvPr/>
                    </p:nvPicPr>
                    <p:blipFill>
                      <a:blip r:embed="rId16"/>
                      <a:srcRect/>
                      <a:stretch>
                        <a:fillRect/>
                      </a:stretch>
                    </p:blipFill>
                    <p:spPr bwMode="auto">
                      <a:xfrm>
                        <a:off x="6780163" y="5517232"/>
                        <a:ext cx="13922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6756628" y="6021288"/>
            <a:ext cx="1415772" cy="461665"/>
          </a:xfrm>
          <a:prstGeom prst="rect">
            <a:avLst/>
          </a:prstGeom>
          <a:noFill/>
        </p:spPr>
        <p:txBody>
          <a:bodyPr wrap="none" rtlCol="0">
            <a:spAutoFit/>
          </a:bodyPr>
          <a:lstStyle/>
          <a:p>
            <a:r>
              <a:rPr lang="zh-CN" altLang="en-US" sz="2400" b="1" dirty="0">
                <a:solidFill>
                  <a:srgbClr val="FF0000"/>
                </a:solidFill>
              </a:rPr>
              <a:t>方可分辨</a:t>
            </a:r>
          </a:p>
        </p:txBody>
      </p:sp>
    </p:spTree>
    <p:extLst>
      <p:ext uri="{BB962C8B-B14F-4D97-AF65-F5344CB8AC3E}">
        <p14:creationId xmlns:p14="http://schemas.microsoft.com/office/powerpoint/2010/main" val="184910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childTnLst>
                          </p:cTn>
                        </p:par>
                        <p:par>
                          <p:cTn id="54" fill="hold">
                            <p:stCondLst>
                              <p:cond delay="500"/>
                            </p:stCondLst>
                            <p:childTnLst>
                              <p:par>
                                <p:cTn id="55" presetID="16" presetClass="entr" presetSubtype="21"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inVertical)">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971550" y="115888"/>
            <a:ext cx="8064946" cy="719137"/>
          </a:xfrm>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标准具的分辨本领与瑞利判据</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18</a:t>
            </a:fld>
            <a:endParaRPr lang="en-US" altLang="zh-CN"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1237402"/>
            <a:ext cx="3672408" cy="3233425"/>
          </a:xfrm>
          <a:prstGeom prst="rect">
            <a:avLst/>
          </a:prstGeom>
        </p:spPr>
      </p:pic>
      <p:sp>
        <p:nvSpPr>
          <p:cNvPr id="2" name="TextBox 1"/>
          <p:cNvSpPr txBox="1"/>
          <p:nvPr/>
        </p:nvSpPr>
        <p:spPr>
          <a:xfrm>
            <a:off x="107504" y="1124744"/>
            <a:ext cx="5112568" cy="1631216"/>
          </a:xfrm>
          <a:prstGeom prst="rect">
            <a:avLst/>
          </a:prstGeom>
          <a:noFill/>
        </p:spPr>
        <p:txBody>
          <a:bodyPr wrap="square" rtlCol="0">
            <a:spAutoFit/>
          </a:bodyPr>
          <a:lstStyle/>
          <a:p>
            <a:pPr algn="just">
              <a:lnSpc>
                <a:spcPct val="125000"/>
              </a:lnSpc>
            </a:pPr>
            <a:r>
              <a:rPr lang="zh-CN" altLang="en-US" sz="2000" b="1" dirty="0">
                <a:solidFill>
                  <a:schemeClr val="tx2"/>
                </a:solidFill>
              </a:rPr>
              <a:t>瑞利判据：在光谱仪器理论中用来判断两条等强度谱线是否被分开，即认为两个波长的亮条纹，只有在它们的合强度曲线中央的极小值低于两边极大值的</a:t>
            </a:r>
            <a:r>
              <a:rPr lang="en-US" altLang="zh-CN" sz="2000" b="1" dirty="0">
                <a:solidFill>
                  <a:schemeClr val="tx2"/>
                </a:solidFill>
              </a:rPr>
              <a:t>81%</a:t>
            </a:r>
            <a:r>
              <a:rPr lang="zh-CN" altLang="en-US" sz="2000" b="1" dirty="0">
                <a:solidFill>
                  <a:schemeClr val="tx2"/>
                </a:solidFill>
              </a:rPr>
              <a:t>时才能被分辨开。</a:t>
            </a:r>
          </a:p>
        </p:txBody>
      </p:sp>
      <p:graphicFrame>
        <p:nvGraphicFramePr>
          <p:cNvPr id="3" name="对象 2"/>
          <p:cNvGraphicFramePr>
            <a:graphicFrameLocks noChangeAspect="1"/>
          </p:cNvGraphicFramePr>
          <p:nvPr>
            <p:extLst>
              <p:ext uri="{D42A27DB-BD31-4B8C-83A1-F6EECF244321}">
                <p14:modId xmlns:p14="http://schemas.microsoft.com/office/powerpoint/2010/main" val="1013327624"/>
              </p:ext>
            </p:extLst>
          </p:nvPr>
        </p:nvGraphicFramePr>
        <p:xfrm>
          <a:off x="1763688" y="3253626"/>
          <a:ext cx="3496369" cy="912558"/>
        </p:xfrm>
        <a:graphic>
          <a:graphicData uri="http://schemas.openxmlformats.org/presentationml/2006/ole">
            <mc:AlternateContent xmlns:mc="http://schemas.openxmlformats.org/markup-compatibility/2006">
              <mc:Choice xmlns:v="urn:schemas-microsoft-com:vml" Requires="v">
                <p:oleObj spid="_x0000_s80314" name="Equation" r:id="rId5" imgW="1701720" imgH="444240" progId="Equation.DSMT4">
                  <p:embed/>
                </p:oleObj>
              </mc:Choice>
              <mc:Fallback>
                <p:oleObj name="Equation" r:id="rId5" imgW="1701720" imgH="444240" progId="Equation.DSMT4">
                  <p:embed/>
                  <p:pic>
                    <p:nvPicPr>
                      <p:cNvPr id="3" name="对象 2"/>
                      <p:cNvPicPr/>
                      <p:nvPr/>
                    </p:nvPicPr>
                    <p:blipFill>
                      <a:blip r:embed="rId6"/>
                      <a:stretch>
                        <a:fillRect/>
                      </a:stretch>
                    </p:blipFill>
                    <p:spPr>
                      <a:xfrm>
                        <a:off x="1763688" y="3253626"/>
                        <a:ext cx="3496369" cy="912558"/>
                      </a:xfrm>
                      <a:prstGeom prst="rect">
                        <a:avLst/>
                      </a:prstGeom>
                    </p:spPr>
                  </p:pic>
                </p:oleObj>
              </mc:Fallback>
            </mc:AlternateContent>
          </a:graphicData>
        </a:graphic>
      </p:graphicFrame>
      <p:sp>
        <p:nvSpPr>
          <p:cNvPr id="6" name="TextBox 5"/>
          <p:cNvSpPr txBox="1"/>
          <p:nvPr/>
        </p:nvSpPr>
        <p:spPr>
          <a:xfrm>
            <a:off x="107504" y="3431503"/>
            <a:ext cx="2088232" cy="400110"/>
          </a:xfrm>
          <a:prstGeom prst="rect">
            <a:avLst/>
          </a:prstGeom>
          <a:noFill/>
        </p:spPr>
        <p:txBody>
          <a:bodyPr wrap="square" rtlCol="0">
            <a:spAutoFit/>
          </a:bodyPr>
          <a:lstStyle>
            <a:defPPr>
              <a:defRPr lang="zh-CN"/>
            </a:defPPr>
            <a:lvl1pPr algn="just">
              <a:defRPr sz="2400" b="1">
                <a:solidFill>
                  <a:schemeClr val="tx2"/>
                </a:solidFill>
              </a:defRPr>
            </a:lvl1pPr>
          </a:lstStyle>
          <a:p>
            <a:r>
              <a:rPr lang="zh-CN" altLang="en-US" sz="2000" dirty="0"/>
              <a:t>分辨本领：</a:t>
            </a:r>
          </a:p>
        </p:txBody>
      </p:sp>
      <p:graphicFrame>
        <p:nvGraphicFramePr>
          <p:cNvPr id="8" name="对象 7"/>
          <p:cNvGraphicFramePr>
            <a:graphicFrameLocks noChangeAspect="1"/>
          </p:cNvGraphicFramePr>
          <p:nvPr>
            <p:extLst>
              <p:ext uri="{D42A27DB-BD31-4B8C-83A1-F6EECF244321}">
                <p14:modId xmlns:p14="http://schemas.microsoft.com/office/powerpoint/2010/main" val="2928651674"/>
              </p:ext>
            </p:extLst>
          </p:nvPr>
        </p:nvGraphicFramePr>
        <p:xfrm>
          <a:off x="1763688" y="2749570"/>
          <a:ext cx="1998663" cy="438150"/>
        </p:xfrm>
        <a:graphic>
          <a:graphicData uri="http://schemas.openxmlformats.org/presentationml/2006/ole">
            <mc:AlternateContent xmlns:mc="http://schemas.openxmlformats.org/markup-compatibility/2006">
              <mc:Choice xmlns:v="urn:schemas-microsoft-com:vml" Requires="v">
                <p:oleObj spid="_x0000_s80315" name="Equation" r:id="rId7" imgW="812520" imgH="177480" progId="Equation.DSMT4">
                  <p:embed/>
                </p:oleObj>
              </mc:Choice>
              <mc:Fallback>
                <p:oleObj name="Equation" r:id="rId7" imgW="812520" imgH="177480" progId="Equation.DSMT4">
                  <p:embed/>
                  <p:pic>
                    <p:nvPicPr>
                      <p:cNvPr id="8" name="对象 7"/>
                      <p:cNvPicPr>
                        <a:picLocks noChangeAspect="1" noChangeArrowheads="1"/>
                      </p:cNvPicPr>
                      <p:nvPr/>
                    </p:nvPicPr>
                    <p:blipFill>
                      <a:blip r:embed="rId8"/>
                      <a:srcRect/>
                      <a:stretch>
                        <a:fillRect/>
                      </a:stretch>
                    </p:blipFill>
                    <p:spPr bwMode="auto">
                      <a:xfrm>
                        <a:off x="1763688" y="2749570"/>
                        <a:ext cx="19986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107504" y="4189730"/>
            <a:ext cx="4968552" cy="400110"/>
          </a:xfrm>
          <a:prstGeom prst="rect">
            <a:avLst/>
          </a:prstGeom>
          <a:noFill/>
        </p:spPr>
        <p:txBody>
          <a:bodyPr wrap="square" rtlCol="0">
            <a:spAutoFit/>
          </a:bodyPr>
          <a:lstStyle>
            <a:defPPr>
              <a:defRPr lang="zh-CN"/>
            </a:defPPr>
            <a:lvl1pPr algn="just">
              <a:defRPr sz="2400" b="1">
                <a:solidFill>
                  <a:schemeClr val="tx2"/>
                </a:solidFill>
              </a:defRPr>
            </a:lvl1pPr>
          </a:lstStyle>
          <a:p>
            <a:r>
              <a:rPr lang="zh-CN" altLang="en-US" sz="2000" dirty="0"/>
              <a:t>标准具的有效光束数：</a:t>
            </a:r>
            <a:r>
              <a:rPr lang="en-US" altLang="zh-CN" sz="2000" i="1" dirty="0"/>
              <a:t>N</a:t>
            </a:r>
            <a:r>
              <a:rPr lang="en-US" altLang="zh-CN" sz="2000" dirty="0"/>
              <a:t>=0.97</a:t>
            </a:r>
            <a:r>
              <a:rPr lang="en-US" altLang="zh-CN" sz="2000" i="1" dirty="0"/>
              <a:t>S</a:t>
            </a:r>
            <a:endParaRPr lang="zh-CN" altLang="en-US" sz="2000" i="1" dirty="0"/>
          </a:p>
        </p:txBody>
      </p:sp>
      <p:sp>
        <p:nvSpPr>
          <p:cNvPr id="11" name="TextBox 10"/>
          <p:cNvSpPr txBox="1"/>
          <p:nvPr/>
        </p:nvSpPr>
        <p:spPr>
          <a:xfrm>
            <a:off x="107504" y="5494869"/>
            <a:ext cx="8928992" cy="1215141"/>
          </a:xfrm>
          <a:prstGeom prst="rect">
            <a:avLst/>
          </a:prstGeom>
          <a:noFill/>
        </p:spPr>
        <p:txBody>
          <a:bodyPr wrap="square" rtlCol="0">
            <a:spAutoFit/>
          </a:bodyPr>
          <a:lstStyle/>
          <a:p>
            <a:pPr algn="just">
              <a:lnSpc>
                <a:spcPct val="125000"/>
              </a:lnSpc>
            </a:pPr>
            <a:r>
              <a:rPr lang="zh-CN" altLang="en-US" sz="2000" b="1" dirty="0">
                <a:solidFill>
                  <a:schemeClr val="tx2"/>
                </a:solidFill>
              </a:rPr>
              <a:t>数量概念：标准具</a:t>
            </a:r>
            <a:r>
              <a:rPr lang="en-US" altLang="zh-CN" sz="2000" b="1" i="1" dirty="0">
                <a:solidFill>
                  <a:schemeClr val="tx2"/>
                </a:solidFill>
              </a:rPr>
              <a:t>h</a:t>
            </a:r>
            <a:r>
              <a:rPr lang="en-US" altLang="zh-CN" sz="2000" b="1" dirty="0">
                <a:solidFill>
                  <a:schemeClr val="tx2"/>
                </a:solidFill>
              </a:rPr>
              <a:t>=5mm</a:t>
            </a:r>
            <a:r>
              <a:rPr lang="zh-CN" altLang="en-US" sz="2000" b="1" dirty="0">
                <a:solidFill>
                  <a:schemeClr val="tx2"/>
                </a:solidFill>
              </a:rPr>
              <a:t>，</a:t>
            </a:r>
            <a:r>
              <a:rPr lang="en-US" altLang="zh-CN" sz="2000" b="1" i="1" dirty="0">
                <a:solidFill>
                  <a:schemeClr val="tx2"/>
                </a:solidFill>
              </a:rPr>
              <a:t>S</a:t>
            </a:r>
            <a:r>
              <a:rPr lang="en-US" altLang="zh-CN" sz="2000" b="1" dirty="0">
                <a:solidFill>
                  <a:schemeClr val="tx2"/>
                </a:solidFill>
              </a:rPr>
              <a:t>=30</a:t>
            </a:r>
            <a:r>
              <a:rPr lang="zh-CN" altLang="en-US" sz="2000" b="1" dirty="0">
                <a:solidFill>
                  <a:schemeClr val="tx2"/>
                </a:solidFill>
              </a:rPr>
              <a:t>（</a:t>
            </a:r>
            <a:r>
              <a:rPr lang="en-US" altLang="zh-CN" sz="2000" b="1" i="1" dirty="0">
                <a:solidFill>
                  <a:schemeClr val="tx2"/>
                </a:solidFill>
              </a:rPr>
              <a:t>R</a:t>
            </a:r>
            <a:r>
              <a:rPr lang="zh-CN" altLang="en-US" sz="2000" b="1" dirty="0">
                <a:solidFill>
                  <a:schemeClr val="tx2"/>
                </a:solidFill>
              </a:rPr>
              <a:t>≈</a:t>
            </a:r>
            <a:r>
              <a:rPr lang="en-US" altLang="zh-CN" sz="2000" b="1" dirty="0">
                <a:solidFill>
                  <a:schemeClr val="tx2"/>
                </a:solidFill>
              </a:rPr>
              <a:t>0.9</a:t>
            </a:r>
            <a:r>
              <a:rPr lang="zh-CN" altLang="en-US" sz="2000" b="1" dirty="0">
                <a:solidFill>
                  <a:schemeClr val="tx2"/>
                </a:solidFill>
              </a:rPr>
              <a:t>），</a:t>
            </a:r>
            <a:r>
              <a:rPr lang="en-US" altLang="zh-CN" sz="2000" b="1" dirty="0">
                <a:solidFill>
                  <a:schemeClr val="tx2"/>
                </a:solidFill>
              </a:rPr>
              <a:t>λ=500nm</a:t>
            </a:r>
            <a:r>
              <a:rPr lang="zh-CN" altLang="en-US" sz="2000" b="1" dirty="0">
                <a:solidFill>
                  <a:schemeClr val="tx2"/>
                </a:solidFill>
              </a:rPr>
              <a:t>，得到</a:t>
            </a:r>
            <a:r>
              <a:rPr lang="en-US" altLang="zh-CN" sz="2000" b="1" dirty="0">
                <a:solidFill>
                  <a:schemeClr val="tx2"/>
                </a:solidFill>
              </a:rPr>
              <a:t>A=λ/(</a:t>
            </a:r>
            <a:r>
              <a:rPr lang="en-US" altLang="zh-CN" sz="2000" b="1" dirty="0" err="1">
                <a:solidFill>
                  <a:schemeClr val="tx2"/>
                </a:solidFill>
              </a:rPr>
              <a:t>Δλ</a:t>
            </a:r>
            <a:r>
              <a:rPr lang="en-US" altLang="zh-CN" sz="2000" b="1" dirty="0">
                <a:solidFill>
                  <a:schemeClr val="tx2"/>
                </a:solidFill>
              </a:rPr>
              <a:t>)</a:t>
            </a:r>
            <a:r>
              <a:rPr lang="en-US" altLang="zh-CN" sz="2000" b="1" i="1" baseline="-25000" dirty="0">
                <a:solidFill>
                  <a:schemeClr val="tx2"/>
                </a:solidFill>
              </a:rPr>
              <a:t>m </a:t>
            </a:r>
            <a:r>
              <a:rPr lang="en-US" altLang="zh-CN" sz="2000" b="1" dirty="0">
                <a:solidFill>
                  <a:schemeClr val="tx2"/>
                </a:solidFill>
              </a:rPr>
              <a:t>=6×10</a:t>
            </a:r>
            <a:r>
              <a:rPr lang="en-US" altLang="zh-CN" sz="2000" b="1" baseline="30000" dirty="0">
                <a:solidFill>
                  <a:schemeClr val="tx2"/>
                </a:solidFill>
              </a:rPr>
              <a:t>5</a:t>
            </a:r>
            <a:r>
              <a:rPr lang="zh-CN" altLang="en-US" sz="2000" b="1" dirty="0">
                <a:solidFill>
                  <a:schemeClr val="tx2"/>
                </a:solidFill>
              </a:rPr>
              <a:t>，</a:t>
            </a:r>
            <a:r>
              <a:rPr lang="en-US" altLang="zh-CN" sz="2000" b="1" dirty="0">
                <a:solidFill>
                  <a:schemeClr val="tx2"/>
                </a:solidFill>
              </a:rPr>
              <a:t>(</a:t>
            </a:r>
            <a:r>
              <a:rPr lang="en-US" altLang="zh-CN" sz="2000" b="1" dirty="0" err="1">
                <a:solidFill>
                  <a:schemeClr val="tx2"/>
                </a:solidFill>
              </a:rPr>
              <a:t>Δλ</a:t>
            </a:r>
            <a:r>
              <a:rPr lang="en-US" altLang="zh-CN" sz="2000" b="1" dirty="0">
                <a:solidFill>
                  <a:schemeClr val="tx2"/>
                </a:solidFill>
              </a:rPr>
              <a:t>)</a:t>
            </a:r>
            <a:r>
              <a:rPr lang="en-US" altLang="zh-CN" sz="2000" b="1" i="1" baseline="-25000" dirty="0">
                <a:solidFill>
                  <a:schemeClr val="tx2"/>
                </a:solidFill>
              </a:rPr>
              <a:t>m </a:t>
            </a:r>
            <a:r>
              <a:rPr lang="en-US" altLang="zh-CN" sz="2000" b="1" dirty="0">
                <a:solidFill>
                  <a:schemeClr val="tx2"/>
                </a:solidFill>
              </a:rPr>
              <a:t>=8.3×10</a:t>
            </a:r>
            <a:r>
              <a:rPr lang="en-US" altLang="zh-CN" sz="2000" b="1" baseline="30000" dirty="0">
                <a:solidFill>
                  <a:schemeClr val="tx2"/>
                </a:solidFill>
              </a:rPr>
              <a:t>-4</a:t>
            </a:r>
            <a:r>
              <a:rPr lang="en-US" altLang="zh-CN" sz="2000" b="1" dirty="0">
                <a:solidFill>
                  <a:schemeClr val="tx2"/>
                </a:solidFill>
              </a:rPr>
              <a:t>nm</a:t>
            </a:r>
            <a:r>
              <a:rPr lang="zh-CN" altLang="en-US" sz="2000" b="1" dirty="0">
                <a:solidFill>
                  <a:schemeClr val="tx2"/>
                </a:solidFill>
              </a:rPr>
              <a:t>，而</a:t>
            </a:r>
            <a:r>
              <a:rPr lang="en-US" altLang="zh-CN" sz="2000" b="1" dirty="0">
                <a:solidFill>
                  <a:schemeClr val="tx2"/>
                </a:solidFill>
              </a:rPr>
              <a:t>(</a:t>
            </a:r>
            <a:r>
              <a:rPr lang="en-US" altLang="zh-CN" sz="2000" b="1" dirty="0" err="1">
                <a:solidFill>
                  <a:schemeClr val="tx2"/>
                </a:solidFill>
              </a:rPr>
              <a:t>Δλ</a:t>
            </a:r>
            <a:r>
              <a:rPr lang="en-US" altLang="zh-CN" sz="2000" b="1" dirty="0">
                <a:solidFill>
                  <a:schemeClr val="tx2"/>
                </a:solidFill>
              </a:rPr>
              <a:t>)</a:t>
            </a:r>
            <a:r>
              <a:rPr lang="en-US" altLang="zh-CN" sz="2000" b="1" i="1" baseline="-25000" dirty="0">
                <a:solidFill>
                  <a:schemeClr val="tx2"/>
                </a:solidFill>
              </a:rPr>
              <a:t>SR</a:t>
            </a:r>
            <a:r>
              <a:rPr lang="en-US" altLang="zh-CN" sz="2000" b="1" dirty="0">
                <a:solidFill>
                  <a:schemeClr val="tx2"/>
                </a:solidFill>
              </a:rPr>
              <a:t>=0.025nm</a:t>
            </a:r>
            <a:r>
              <a:rPr lang="zh-CN" altLang="en-US" sz="2000" b="1" dirty="0">
                <a:solidFill>
                  <a:schemeClr val="tx2"/>
                </a:solidFill>
              </a:rPr>
              <a:t>。</a:t>
            </a:r>
            <a:endParaRPr lang="en-US" altLang="zh-CN" sz="2000" b="1" dirty="0">
              <a:solidFill>
                <a:schemeClr val="tx2"/>
              </a:solidFill>
            </a:endParaRPr>
          </a:p>
          <a:p>
            <a:pPr algn="just">
              <a:lnSpc>
                <a:spcPct val="125000"/>
              </a:lnSpc>
            </a:pPr>
            <a:r>
              <a:rPr lang="zh-CN" altLang="en-US" sz="2000" b="1" dirty="0">
                <a:solidFill>
                  <a:schemeClr val="tx2"/>
                </a:solidFill>
              </a:rPr>
              <a:t>对比：周期数为</a:t>
            </a:r>
            <a:r>
              <a:rPr lang="en-US" altLang="zh-CN" sz="2000" b="1" dirty="0">
                <a:solidFill>
                  <a:schemeClr val="tx2"/>
                </a:solidFill>
              </a:rPr>
              <a:t>25000</a:t>
            </a:r>
            <a:r>
              <a:rPr lang="zh-CN" altLang="en-US" sz="2000" b="1" dirty="0">
                <a:solidFill>
                  <a:schemeClr val="tx2"/>
                </a:solidFill>
              </a:rPr>
              <a:t>的光栅，波长分辨率只有</a:t>
            </a:r>
            <a:r>
              <a:rPr lang="en-US" altLang="zh-CN" sz="2000" b="1" dirty="0">
                <a:solidFill>
                  <a:schemeClr val="tx2"/>
                </a:solidFill>
              </a:rPr>
              <a:t>10</a:t>
            </a:r>
            <a:r>
              <a:rPr lang="en-US" altLang="zh-CN" sz="2000" b="1" baseline="30000" dirty="0">
                <a:solidFill>
                  <a:schemeClr val="tx2"/>
                </a:solidFill>
              </a:rPr>
              <a:t>-2</a:t>
            </a:r>
            <a:r>
              <a:rPr lang="en-US" altLang="zh-CN" sz="2000" b="1" dirty="0">
                <a:solidFill>
                  <a:schemeClr val="tx2"/>
                </a:solidFill>
              </a:rPr>
              <a:t>nm</a:t>
            </a:r>
            <a:r>
              <a:rPr lang="zh-CN" altLang="en-US" sz="2000" b="1" dirty="0">
                <a:solidFill>
                  <a:schemeClr val="tx2"/>
                </a:solidFill>
              </a:rPr>
              <a:t>。</a:t>
            </a:r>
          </a:p>
        </p:txBody>
      </p:sp>
      <p:graphicFrame>
        <p:nvGraphicFramePr>
          <p:cNvPr id="4" name="对象 3">
            <a:extLst>
              <a:ext uri="{FF2B5EF4-FFF2-40B4-BE49-F238E27FC236}">
                <a16:creationId xmlns:a16="http://schemas.microsoft.com/office/drawing/2014/main" id="{D04CD1F7-2615-408C-B3F7-3B6041B5E01E}"/>
              </a:ext>
            </a:extLst>
          </p:cNvPr>
          <p:cNvGraphicFramePr>
            <a:graphicFrameLocks noChangeAspect="1"/>
          </p:cNvGraphicFramePr>
          <p:nvPr>
            <p:extLst>
              <p:ext uri="{D42A27DB-BD31-4B8C-83A1-F6EECF244321}">
                <p14:modId xmlns:p14="http://schemas.microsoft.com/office/powerpoint/2010/main" val="105858840"/>
              </p:ext>
            </p:extLst>
          </p:nvPr>
        </p:nvGraphicFramePr>
        <p:xfrm>
          <a:off x="3762351" y="4663850"/>
          <a:ext cx="3638672" cy="719136"/>
        </p:xfrm>
        <a:graphic>
          <a:graphicData uri="http://schemas.openxmlformats.org/presentationml/2006/ole">
            <mc:AlternateContent xmlns:mc="http://schemas.openxmlformats.org/markup-compatibility/2006">
              <mc:Choice xmlns:v="urn:schemas-microsoft-com:vml" Requires="v">
                <p:oleObj spid="_x0000_s80316" name="Equation" r:id="rId9" imgW="2120760" imgH="419040" progId="Equation.DSMT4">
                  <p:embed/>
                </p:oleObj>
              </mc:Choice>
              <mc:Fallback>
                <p:oleObj name="Equation" r:id="rId9" imgW="2120760" imgH="419040" progId="Equation.DSMT4">
                  <p:embed/>
                  <p:pic>
                    <p:nvPicPr>
                      <p:cNvPr id="0" name=""/>
                      <p:cNvPicPr/>
                      <p:nvPr/>
                    </p:nvPicPr>
                    <p:blipFill>
                      <a:blip r:embed="rId10"/>
                      <a:stretch>
                        <a:fillRect/>
                      </a:stretch>
                    </p:blipFill>
                    <p:spPr>
                      <a:xfrm>
                        <a:off x="3762351" y="4663850"/>
                        <a:ext cx="3638672" cy="719136"/>
                      </a:xfrm>
                      <a:prstGeom prst="rect">
                        <a:avLst/>
                      </a:prstGeom>
                      <a:ln w="25400">
                        <a:solidFill>
                          <a:srgbClr val="FF0000"/>
                        </a:solidFill>
                      </a:ln>
                    </p:spPr>
                  </p:pic>
                </p:oleObj>
              </mc:Fallback>
            </mc:AlternateContent>
          </a:graphicData>
        </a:graphic>
      </p:graphicFrame>
      <p:sp>
        <p:nvSpPr>
          <p:cNvPr id="13" name="文本框 12">
            <a:extLst>
              <a:ext uri="{FF2B5EF4-FFF2-40B4-BE49-F238E27FC236}">
                <a16:creationId xmlns:a16="http://schemas.microsoft.com/office/drawing/2014/main" id="{5A1B1281-AAB3-49E5-9A14-1E741C0E50D1}"/>
              </a:ext>
            </a:extLst>
          </p:cNvPr>
          <p:cNvSpPr txBox="1"/>
          <p:nvPr/>
        </p:nvSpPr>
        <p:spPr>
          <a:xfrm>
            <a:off x="107504" y="4837802"/>
            <a:ext cx="3638672" cy="400110"/>
          </a:xfrm>
          <a:prstGeom prst="rect">
            <a:avLst/>
          </a:prstGeom>
          <a:noFill/>
        </p:spPr>
        <p:txBody>
          <a:bodyPr wrap="square" rtlCol="0">
            <a:spAutoFit/>
          </a:bodyPr>
          <a:lstStyle/>
          <a:p>
            <a:r>
              <a:rPr lang="en-US" altLang="zh-CN" sz="2000" b="1" dirty="0">
                <a:solidFill>
                  <a:srgbClr val="FF0000"/>
                </a:solidFill>
              </a:rPr>
              <a:t>FP</a:t>
            </a:r>
            <a:r>
              <a:rPr lang="zh-CN" altLang="en-US" sz="2000" b="1" dirty="0">
                <a:solidFill>
                  <a:srgbClr val="FF0000"/>
                </a:solidFill>
              </a:rPr>
              <a:t>标准具的波长分辨范围：</a:t>
            </a:r>
          </a:p>
        </p:txBody>
      </p:sp>
    </p:spTree>
    <p:extLst>
      <p:ext uri="{BB962C8B-B14F-4D97-AF65-F5344CB8AC3E}">
        <p14:creationId xmlns:p14="http://schemas.microsoft.com/office/powerpoint/2010/main" val="414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wipe(left)">
                                      <p:cBhvr>
                                        <p:cTn id="47" dur="500"/>
                                        <p:tgtEl>
                                          <p:spTgt spid="11">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xEl>
                                              <p:pRg st="1" end="1"/>
                                            </p:txEl>
                                          </p:spTgt>
                                        </p:tgtEl>
                                        <p:attrNameLst>
                                          <p:attrName>style.visibility</p:attrName>
                                        </p:attrNameLst>
                                      </p:cBhvr>
                                      <p:to>
                                        <p:strVal val="visible"/>
                                      </p:to>
                                    </p:set>
                                    <p:animEffect transition="in" filter="wipe(left)">
                                      <p:cBhvr>
                                        <p:cTn id="5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971549" y="115888"/>
            <a:ext cx="7929215" cy="719137"/>
          </a:xfrm>
        </p:spPr>
        <p:txBody>
          <a:bodyPr/>
          <a:lstStyle/>
          <a:p>
            <a:r>
              <a:rPr lang="en-US" altLang="zh-CN" dirty="0">
                <a:latin typeface="黑体" pitchFamily="2" charset="-122"/>
                <a:ea typeface="黑体" pitchFamily="2" charset="-122"/>
              </a:rPr>
              <a:t>F-P</a:t>
            </a:r>
            <a:r>
              <a:rPr lang="zh-CN" altLang="en-US" dirty="0">
                <a:latin typeface="黑体" pitchFamily="2" charset="-122"/>
                <a:ea typeface="黑体" pitchFamily="2" charset="-122"/>
              </a:rPr>
              <a:t>标准具的应用</a:t>
            </a:r>
            <a:r>
              <a:rPr lang="en-US" altLang="zh-CN" dirty="0">
                <a:latin typeface="黑体" pitchFamily="2" charset="-122"/>
                <a:ea typeface="黑体" pitchFamily="2" charset="-122"/>
              </a:rPr>
              <a:t>—</a:t>
            </a:r>
            <a:r>
              <a:rPr lang="zh-CN" altLang="en-US" dirty="0">
                <a:latin typeface="黑体" pitchFamily="2" charset="-122"/>
                <a:ea typeface="黑体" pitchFamily="2" charset="-122"/>
              </a:rPr>
              <a:t>激光器谐振腔</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19</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371" y="1196752"/>
            <a:ext cx="7449258" cy="2409420"/>
          </a:xfrm>
          <a:prstGeom prst="rect">
            <a:avLst/>
          </a:prstGeom>
        </p:spPr>
      </p:pic>
      <p:graphicFrame>
        <p:nvGraphicFramePr>
          <p:cNvPr id="3" name="对象 2"/>
          <p:cNvGraphicFramePr>
            <a:graphicFrameLocks noChangeAspect="1"/>
          </p:cNvGraphicFramePr>
          <p:nvPr/>
        </p:nvGraphicFramePr>
        <p:xfrm>
          <a:off x="251520" y="4149080"/>
          <a:ext cx="1512168" cy="432048"/>
        </p:xfrm>
        <a:graphic>
          <a:graphicData uri="http://schemas.openxmlformats.org/presentationml/2006/ole">
            <mc:AlternateContent xmlns:mc="http://schemas.openxmlformats.org/markup-compatibility/2006">
              <mc:Choice xmlns:v="urn:schemas-microsoft-com:vml" Requires="v">
                <p:oleObj spid="_x0000_s103501" name="Equation" r:id="rId5" imgW="622080" imgH="177480" progId="Equation.DSMT4">
                  <p:embed/>
                </p:oleObj>
              </mc:Choice>
              <mc:Fallback>
                <p:oleObj name="Equation" r:id="rId5" imgW="622080" imgH="177480" progId="Equation.DSMT4">
                  <p:embed/>
                  <p:pic>
                    <p:nvPicPr>
                      <p:cNvPr id="3" name="对象 2"/>
                      <p:cNvPicPr/>
                      <p:nvPr/>
                    </p:nvPicPr>
                    <p:blipFill>
                      <a:blip r:embed="rId6"/>
                      <a:stretch>
                        <a:fillRect/>
                      </a:stretch>
                    </p:blipFill>
                    <p:spPr>
                      <a:xfrm>
                        <a:off x="251520" y="4149080"/>
                        <a:ext cx="1512168" cy="432048"/>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7236296" y="3913485"/>
          <a:ext cx="1666875" cy="955675"/>
        </p:xfrm>
        <a:graphic>
          <a:graphicData uri="http://schemas.openxmlformats.org/presentationml/2006/ole">
            <mc:AlternateContent xmlns:mc="http://schemas.openxmlformats.org/markup-compatibility/2006">
              <mc:Choice xmlns:v="urn:schemas-microsoft-com:vml" Requires="v">
                <p:oleObj spid="_x0000_s103502" name="Equation" r:id="rId7" imgW="685800" imgH="393480" progId="Equation.DSMT4">
                  <p:embed/>
                </p:oleObj>
              </mc:Choice>
              <mc:Fallback>
                <p:oleObj name="Equation" r:id="rId7" imgW="685800" imgH="393480" progId="Equation.DSMT4">
                  <p:embed/>
                  <p:pic>
                    <p:nvPicPr>
                      <p:cNvPr id="7" name="对象 6"/>
                      <p:cNvPicPr>
                        <a:picLocks noChangeAspect="1" noChangeArrowheads="1"/>
                      </p:cNvPicPr>
                      <p:nvPr/>
                    </p:nvPicPr>
                    <p:blipFill>
                      <a:blip r:embed="rId8"/>
                      <a:srcRect/>
                      <a:stretch>
                        <a:fillRect/>
                      </a:stretch>
                    </p:blipFill>
                    <p:spPr bwMode="auto">
                      <a:xfrm>
                        <a:off x="7236296" y="3913485"/>
                        <a:ext cx="16668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51520" y="5516563"/>
          <a:ext cx="1585913" cy="912812"/>
        </p:xfrm>
        <a:graphic>
          <a:graphicData uri="http://schemas.openxmlformats.org/presentationml/2006/ole">
            <mc:AlternateContent xmlns:mc="http://schemas.openxmlformats.org/markup-compatibility/2006">
              <mc:Choice xmlns:v="urn:schemas-microsoft-com:vml" Requires="v">
                <p:oleObj spid="_x0000_s103503" name="Equation" r:id="rId9" imgW="685800" imgH="393480" progId="Equation.DSMT4">
                  <p:embed/>
                </p:oleObj>
              </mc:Choice>
              <mc:Fallback>
                <p:oleObj name="Equation" r:id="rId9" imgW="685800" imgH="393480" progId="Equation.DSMT4">
                  <p:embed/>
                  <p:pic>
                    <p:nvPicPr>
                      <p:cNvPr id="8" name="对象 7"/>
                      <p:cNvPicPr>
                        <a:picLocks noChangeAspect="1" noChangeArrowheads="1"/>
                      </p:cNvPicPr>
                      <p:nvPr/>
                    </p:nvPicPr>
                    <p:blipFill>
                      <a:blip r:embed="rId10"/>
                      <a:srcRect/>
                      <a:stretch>
                        <a:fillRect/>
                      </a:stretch>
                    </p:blipFill>
                    <p:spPr bwMode="auto">
                      <a:xfrm>
                        <a:off x="251520" y="5516563"/>
                        <a:ext cx="1585913" cy="912812"/>
                      </a:xfrm>
                      <a:prstGeom prst="rect">
                        <a:avLst/>
                      </a:prstGeom>
                      <a:noFill/>
                      <a:ln>
                        <a:noFill/>
                      </a:ln>
                      <a:effectLst/>
                    </p:spPr>
                  </p:pic>
                </p:oleObj>
              </mc:Fallback>
            </mc:AlternateContent>
          </a:graphicData>
        </a:graphic>
      </p:graphicFrame>
      <p:graphicFrame>
        <p:nvGraphicFramePr>
          <p:cNvPr id="10" name="对象 9"/>
          <p:cNvGraphicFramePr>
            <a:graphicFrameLocks noChangeAspect="1"/>
          </p:cNvGraphicFramePr>
          <p:nvPr/>
        </p:nvGraphicFramePr>
        <p:xfrm>
          <a:off x="2601342" y="5539953"/>
          <a:ext cx="1898650" cy="841375"/>
        </p:xfrm>
        <a:graphic>
          <a:graphicData uri="http://schemas.openxmlformats.org/presentationml/2006/ole">
            <mc:AlternateContent xmlns:mc="http://schemas.openxmlformats.org/markup-compatibility/2006">
              <mc:Choice xmlns:v="urn:schemas-microsoft-com:vml" Requires="v">
                <p:oleObj spid="_x0000_s103504" name="Equation" r:id="rId11" imgW="888840" imgH="393480" progId="Equation.DSMT4">
                  <p:embed/>
                </p:oleObj>
              </mc:Choice>
              <mc:Fallback>
                <p:oleObj name="Equation" r:id="rId11" imgW="888840" imgH="393480" progId="Equation.DSMT4">
                  <p:embed/>
                  <p:pic>
                    <p:nvPicPr>
                      <p:cNvPr id="10" name="对象 9"/>
                      <p:cNvPicPr>
                        <a:picLocks noChangeAspect="1" noChangeArrowheads="1"/>
                      </p:cNvPicPr>
                      <p:nvPr/>
                    </p:nvPicPr>
                    <p:blipFill>
                      <a:blip r:embed="rId12"/>
                      <a:srcRect/>
                      <a:stretch>
                        <a:fillRect/>
                      </a:stretch>
                    </p:blipFill>
                    <p:spPr bwMode="auto">
                      <a:xfrm>
                        <a:off x="2601342" y="5539953"/>
                        <a:ext cx="1898650" cy="841375"/>
                      </a:xfrm>
                      <a:prstGeom prst="rect">
                        <a:avLst/>
                      </a:prstGeom>
                      <a:noFill/>
                      <a:ln>
                        <a:noFill/>
                      </a:ln>
                      <a:effectLst/>
                    </p:spPr>
                  </p:pic>
                </p:oleObj>
              </mc:Fallback>
            </mc:AlternateContent>
          </a:graphicData>
        </a:graphic>
      </p:graphicFrame>
      <p:graphicFrame>
        <p:nvGraphicFramePr>
          <p:cNvPr id="11" name="对象 10"/>
          <p:cNvGraphicFramePr>
            <a:graphicFrameLocks noChangeAspect="1"/>
          </p:cNvGraphicFramePr>
          <p:nvPr/>
        </p:nvGraphicFramePr>
        <p:xfrm>
          <a:off x="4499992" y="5565304"/>
          <a:ext cx="2088232" cy="455984"/>
        </p:xfrm>
        <a:graphic>
          <a:graphicData uri="http://schemas.openxmlformats.org/presentationml/2006/ole">
            <mc:AlternateContent xmlns:mc="http://schemas.openxmlformats.org/markup-compatibility/2006">
              <mc:Choice xmlns:v="urn:schemas-microsoft-com:vml" Requires="v">
                <p:oleObj spid="_x0000_s103505" name="Equation" r:id="rId13" imgW="1168200" imgH="266400" progId="Equation.DSMT4">
                  <p:embed/>
                </p:oleObj>
              </mc:Choice>
              <mc:Fallback>
                <p:oleObj name="Equation" r:id="rId13" imgW="1168200" imgH="266400" progId="Equation.DSMT4">
                  <p:embed/>
                  <p:pic>
                    <p:nvPicPr>
                      <p:cNvPr id="11" name="对象 10"/>
                      <p:cNvPicPr>
                        <a:picLocks noChangeAspect="1" noChangeArrowheads="1"/>
                      </p:cNvPicPr>
                      <p:nvPr/>
                    </p:nvPicPr>
                    <p:blipFill>
                      <a:blip r:embed="rId14"/>
                      <a:srcRect/>
                      <a:stretch>
                        <a:fillRect/>
                      </a:stretch>
                    </p:blipFill>
                    <p:spPr bwMode="auto">
                      <a:xfrm>
                        <a:off x="4499992" y="5565304"/>
                        <a:ext cx="2088232" cy="455984"/>
                      </a:xfrm>
                      <a:prstGeom prst="rect">
                        <a:avLst/>
                      </a:prstGeom>
                      <a:noFill/>
                      <a:ln>
                        <a:noFill/>
                      </a:ln>
                      <a:effectLst/>
                    </p:spPr>
                  </p:pic>
                </p:oleObj>
              </mc:Fallback>
            </mc:AlternateContent>
          </a:graphicData>
        </a:graphic>
      </p:graphicFrame>
      <p:sp>
        <p:nvSpPr>
          <p:cNvPr id="12" name="TextBox 11"/>
          <p:cNvSpPr txBox="1"/>
          <p:nvPr/>
        </p:nvSpPr>
        <p:spPr>
          <a:xfrm>
            <a:off x="179512" y="3399383"/>
            <a:ext cx="8784976" cy="707886"/>
          </a:xfrm>
          <a:prstGeom prst="rect">
            <a:avLst/>
          </a:prstGeom>
          <a:solidFill>
            <a:schemeClr val="bg1"/>
          </a:solidFill>
        </p:spPr>
        <p:txBody>
          <a:bodyPr wrap="square" rtlCol="0">
            <a:spAutoFit/>
          </a:bodyPr>
          <a:lstStyle/>
          <a:p>
            <a:pPr algn="just"/>
            <a:r>
              <a:rPr lang="zh-CN" altLang="en-US" sz="2000" b="1" dirty="0">
                <a:solidFill>
                  <a:schemeClr val="tx2"/>
                </a:solidFill>
              </a:rPr>
              <a:t>激光器的谐振腔由两个平面反射镜构成，</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en-US" altLang="zh-CN" sz="2000" b="1" baseline="-25000" dirty="0">
                <a:solidFill>
                  <a:schemeClr val="tx2"/>
                </a:solidFill>
                <a:latin typeface="Times New Roman" panose="02020603050405020304" pitchFamily="18" charset="0"/>
                <a:cs typeface="Times New Roman" panose="02020603050405020304" pitchFamily="18" charset="0"/>
              </a:rPr>
              <a:t>1</a:t>
            </a:r>
            <a:r>
              <a:rPr lang="zh-CN" altLang="en-US" sz="2000" b="1" dirty="0">
                <a:solidFill>
                  <a:schemeClr val="tx2"/>
                </a:solidFill>
              </a:rPr>
              <a:t>镀高反膜，</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en-US" altLang="zh-CN" sz="2000" b="1" baseline="-25000" dirty="0">
                <a:solidFill>
                  <a:schemeClr val="tx2"/>
                </a:solidFill>
                <a:latin typeface="Times New Roman" panose="02020603050405020304" pitchFamily="18" charset="0"/>
                <a:cs typeface="Times New Roman" panose="02020603050405020304" pitchFamily="18" charset="0"/>
              </a:rPr>
              <a:t>2</a:t>
            </a:r>
            <a:r>
              <a:rPr lang="zh-CN" altLang="en-US" sz="2000" b="1" dirty="0">
                <a:solidFill>
                  <a:schemeClr val="tx2"/>
                </a:solidFill>
              </a:rPr>
              <a:t>镀部分反射膜，激射波长（纵模频率）取决于腔长</a:t>
            </a:r>
            <a:r>
              <a:rPr lang="en-US" altLang="zh-CN" sz="2000" b="1" i="1" dirty="0">
                <a:solidFill>
                  <a:schemeClr val="tx2"/>
                </a:solidFill>
                <a:latin typeface="Times New Roman" panose="02020603050405020304" pitchFamily="18" charset="0"/>
                <a:cs typeface="Times New Roman" panose="02020603050405020304" pitchFamily="18" charset="0"/>
              </a:rPr>
              <a:t>L</a:t>
            </a:r>
            <a:r>
              <a:rPr lang="zh-CN" altLang="en-US" sz="2000" b="1" dirty="0">
                <a:solidFill>
                  <a:schemeClr val="tx2"/>
                </a:solidFill>
              </a:rPr>
              <a:t>：</a:t>
            </a:r>
          </a:p>
        </p:txBody>
      </p:sp>
      <p:sp>
        <p:nvSpPr>
          <p:cNvPr id="13" name="右箭头 12"/>
          <p:cNvSpPr/>
          <p:nvPr/>
        </p:nvSpPr>
        <p:spPr>
          <a:xfrm>
            <a:off x="1835696" y="4333166"/>
            <a:ext cx="144016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63688" y="4005064"/>
            <a:ext cx="1467068" cy="400110"/>
          </a:xfrm>
          <a:prstGeom prst="rect">
            <a:avLst/>
          </a:prstGeom>
          <a:noFill/>
        </p:spPr>
        <p:txBody>
          <a:bodyPr wrap="none" rtlCol="0">
            <a:spAutoFit/>
          </a:bodyPr>
          <a:lstStyle/>
          <a:p>
            <a:r>
              <a:rPr lang="zh-CN" altLang="en-US" sz="2000" b="1" dirty="0">
                <a:solidFill>
                  <a:schemeClr val="tx2"/>
                </a:solidFill>
              </a:rPr>
              <a:t>以频率表示</a:t>
            </a:r>
          </a:p>
        </p:txBody>
      </p:sp>
      <p:sp>
        <p:nvSpPr>
          <p:cNvPr id="15" name="TextBox 14"/>
          <p:cNvSpPr txBox="1"/>
          <p:nvPr/>
        </p:nvSpPr>
        <p:spPr>
          <a:xfrm>
            <a:off x="5728771" y="4205119"/>
            <a:ext cx="1475084" cy="400110"/>
          </a:xfrm>
          <a:prstGeom prst="rect">
            <a:avLst/>
          </a:prstGeom>
          <a:noFill/>
        </p:spPr>
        <p:txBody>
          <a:bodyPr wrap="none" rtlCol="0">
            <a:spAutoFit/>
          </a:bodyPr>
          <a:lstStyle/>
          <a:p>
            <a:r>
              <a:rPr lang="zh-CN" altLang="en-US" sz="2000" b="1" dirty="0">
                <a:solidFill>
                  <a:schemeClr val="tx2"/>
                </a:solidFill>
              </a:rPr>
              <a:t>纵模间隔：</a:t>
            </a:r>
          </a:p>
        </p:txBody>
      </p:sp>
      <mc:AlternateContent xmlns:mc="http://schemas.openxmlformats.org/markup-compatibility/2006" xmlns:a14="http://schemas.microsoft.com/office/drawing/2010/main">
        <mc:Choice Requires="a14">
          <p:sp>
            <p:nvSpPr>
              <p:cNvPr id="16" name="TextBox 15"/>
              <p:cNvSpPr txBox="1"/>
              <p:nvPr/>
            </p:nvSpPr>
            <p:spPr>
              <a:xfrm>
                <a:off x="179512" y="4869160"/>
                <a:ext cx="8784976" cy="707886"/>
              </a:xfrm>
              <a:prstGeom prst="rect">
                <a:avLst/>
              </a:prstGeom>
              <a:noFill/>
            </p:spPr>
            <p:txBody>
              <a:bodyPr wrap="square" rtlCol="0">
                <a:spAutoFit/>
              </a:bodyPr>
              <a:lstStyle/>
              <a:p>
                <a:pPr algn="just"/>
                <a:r>
                  <a:rPr lang="zh-CN" altLang="en-US" sz="2000" b="1" dirty="0">
                    <a:solidFill>
                      <a:schemeClr val="tx2"/>
                    </a:solidFill>
                  </a:rPr>
                  <a:t>谐振腔选出一系列间隔</a:t>
                </a:r>
                <a14:m>
                  <m:oMath xmlns:m="http://schemas.openxmlformats.org/officeDocument/2006/math">
                    <m:r>
                      <a:rPr lang="zh-CN" altLang="en-US" sz="2000" b="1" i="1" smtClean="0">
                        <a:solidFill>
                          <a:schemeClr val="tx2"/>
                        </a:solidFill>
                        <a:latin typeface="Cambria Math"/>
                      </a:rPr>
                      <m:t>∆</m:t>
                    </m:r>
                    <m:sSub>
                      <m:sSubPr>
                        <m:ctrlPr>
                          <a:rPr lang="en-US" altLang="zh-CN" sz="2000" b="1" i="1" smtClean="0">
                            <a:solidFill>
                              <a:schemeClr val="tx2"/>
                            </a:solidFill>
                            <a:latin typeface="Cambria Math" panose="02040503050406030204" pitchFamily="18" charset="0"/>
                          </a:rPr>
                        </m:ctrlPr>
                      </m:sSubPr>
                      <m:e>
                        <m:r>
                          <a:rPr lang="zh-CN" altLang="en-US" sz="2000" b="1" i="1" smtClean="0">
                            <a:solidFill>
                              <a:schemeClr val="tx2"/>
                            </a:solidFill>
                            <a:latin typeface="Cambria Math"/>
                          </a:rPr>
                          <m:t>𝝂</m:t>
                        </m:r>
                      </m:e>
                      <m:sub>
                        <m:r>
                          <a:rPr lang="en-US" altLang="zh-CN" sz="2000" b="1" i="1" smtClean="0">
                            <a:solidFill>
                              <a:schemeClr val="tx2"/>
                            </a:solidFill>
                            <a:latin typeface="Cambria Math"/>
                          </a:rPr>
                          <m:t>𝒆</m:t>
                        </m:r>
                      </m:sub>
                    </m:sSub>
                  </m:oMath>
                </a14:m>
                <a:r>
                  <a:rPr lang="zh-CN" altLang="en-US" sz="2000" b="1" dirty="0">
                    <a:solidFill>
                      <a:schemeClr val="tx2"/>
                    </a:solidFill>
                  </a:rPr>
                  <a:t>的纵模，其中只有增益高于阈值的纵模能够发生振荡，再通过模式竞争，只输出一个纵模（波长）。</a:t>
                </a:r>
              </a:p>
            </p:txBody>
          </p:sp>
        </mc:Choice>
        <mc:Fallback xmlns="">
          <p:sp>
            <p:nvSpPr>
              <p:cNvPr id="16" name="TextBox 15"/>
              <p:cNvSpPr txBox="1">
                <a:spLocks noRot="1" noChangeAspect="1" noMove="1" noResize="1" noEditPoints="1" noAdjustHandles="1" noChangeArrowheads="1" noChangeShapeType="1" noTextEdit="1"/>
              </p:cNvSpPr>
              <p:nvPr/>
            </p:nvSpPr>
            <p:spPr>
              <a:xfrm>
                <a:off x="179512" y="4869160"/>
                <a:ext cx="8784976" cy="707886"/>
              </a:xfrm>
              <a:prstGeom prst="rect">
                <a:avLst/>
              </a:prstGeom>
              <a:blipFill rotWithShape="1">
                <a:blip r:embed="rId15"/>
                <a:stretch>
                  <a:fillRect l="-693" t="-6034" r="-693" b="-12931"/>
                </a:stretch>
              </a:blipFill>
            </p:spPr>
            <p:txBody>
              <a:bodyPr/>
              <a:lstStyle/>
              <a:p>
                <a:r>
                  <a:rPr lang="zh-CN" altLang="en-US">
                    <a:noFill/>
                  </a:rPr>
                  <a:t> </a:t>
                </a:r>
              </a:p>
            </p:txBody>
          </p:sp>
        </mc:Fallback>
      </mc:AlternateContent>
      <p:sp>
        <p:nvSpPr>
          <p:cNvPr id="17" name="右箭头 16"/>
          <p:cNvSpPr/>
          <p:nvPr/>
        </p:nvSpPr>
        <p:spPr>
          <a:xfrm>
            <a:off x="1907704" y="5949280"/>
            <a:ext cx="628825"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1854943" y="5621178"/>
            <a:ext cx="700833" cy="400110"/>
          </a:xfrm>
          <a:prstGeom prst="rect">
            <a:avLst/>
          </a:prstGeom>
          <a:noFill/>
        </p:spPr>
        <p:txBody>
          <a:bodyPr wrap="none" rtlCol="0">
            <a:spAutoFit/>
          </a:bodyPr>
          <a:lstStyle/>
          <a:p>
            <a:r>
              <a:rPr lang="zh-CN" altLang="en-US" sz="2000" b="1" dirty="0">
                <a:solidFill>
                  <a:schemeClr val="tx2"/>
                </a:solidFill>
              </a:rPr>
              <a:t>微分</a:t>
            </a:r>
          </a:p>
        </p:txBody>
      </p:sp>
      <p:sp>
        <p:nvSpPr>
          <p:cNvPr id="19" name="右箭头 18"/>
          <p:cNvSpPr/>
          <p:nvPr/>
        </p:nvSpPr>
        <p:spPr>
          <a:xfrm>
            <a:off x="4550568" y="5949280"/>
            <a:ext cx="2109663"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ChangeAspect="1"/>
          </p:cNvGraphicFramePr>
          <p:nvPr/>
        </p:nvGraphicFramePr>
        <p:xfrm>
          <a:off x="3327078" y="3861048"/>
          <a:ext cx="1604962" cy="955675"/>
        </p:xfrm>
        <a:graphic>
          <a:graphicData uri="http://schemas.openxmlformats.org/presentationml/2006/ole">
            <mc:AlternateContent xmlns:mc="http://schemas.openxmlformats.org/markup-compatibility/2006">
              <mc:Choice xmlns:v="urn:schemas-microsoft-com:vml" Requires="v">
                <p:oleObj spid="_x0000_s103506" name="Equation" r:id="rId16" imgW="660240" imgH="393480" progId="Equation.DSMT4">
                  <p:embed/>
                </p:oleObj>
              </mc:Choice>
              <mc:Fallback>
                <p:oleObj name="Equation" r:id="rId16" imgW="660240" imgH="393480" progId="Equation.DSMT4">
                  <p:embed/>
                  <p:pic>
                    <p:nvPicPr>
                      <p:cNvPr id="6" name="对象 5"/>
                      <p:cNvPicPr>
                        <a:picLocks noChangeAspect="1" noChangeArrowheads="1"/>
                      </p:cNvPicPr>
                      <p:nvPr/>
                    </p:nvPicPr>
                    <p:blipFill>
                      <a:blip r:embed="rId17"/>
                      <a:srcRect/>
                      <a:stretch>
                        <a:fillRect/>
                      </a:stretch>
                    </p:blipFill>
                    <p:spPr bwMode="auto">
                      <a:xfrm>
                        <a:off x="3327078" y="3861048"/>
                        <a:ext cx="16049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6732240" y="5570781"/>
          <a:ext cx="2168525" cy="882555"/>
        </p:xfrm>
        <a:graphic>
          <a:graphicData uri="http://schemas.openxmlformats.org/presentationml/2006/ole">
            <mc:AlternateContent xmlns:mc="http://schemas.openxmlformats.org/markup-compatibility/2006">
              <mc:Choice xmlns:v="urn:schemas-microsoft-com:vml" Requires="v">
                <p:oleObj spid="_x0000_s103507" name="Equation" r:id="rId18" imgW="1028520" imgH="419040" progId="Equation.DSMT4">
                  <p:embed/>
                </p:oleObj>
              </mc:Choice>
              <mc:Fallback>
                <p:oleObj name="Equation" r:id="rId18" imgW="1028520" imgH="419040" progId="Equation.DSMT4">
                  <p:embed/>
                  <p:pic>
                    <p:nvPicPr>
                      <p:cNvPr id="20" name="对象 19"/>
                      <p:cNvPicPr>
                        <a:picLocks noChangeAspect="1" noChangeArrowheads="1"/>
                      </p:cNvPicPr>
                      <p:nvPr/>
                    </p:nvPicPr>
                    <p:blipFill>
                      <a:blip r:embed="rId19"/>
                      <a:srcRect/>
                      <a:stretch>
                        <a:fillRect/>
                      </a:stretch>
                    </p:blipFill>
                    <p:spPr bwMode="auto">
                      <a:xfrm>
                        <a:off x="6732240" y="5570781"/>
                        <a:ext cx="2168525" cy="882555"/>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1" name="TextBox 20"/>
              <p:cNvSpPr txBox="1"/>
              <p:nvPr/>
            </p:nvSpPr>
            <p:spPr>
              <a:xfrm>
                <a:off x="179512" y="6381328"/>
                <a:ext cx="4752528" cy="400110"/>
              </a:xfrm>
              <a:prstGeom prst="rect">
                <a:avLst/>
              </a:prstGeom>
              <a:noFill/>
            </p:spPr>
            <p:txBody>
              <a:bodyPr wrap="square" rtlCol="0">
                <a:spAutoFit/>
              </a:bodyPr>
              <a:lstStyle/>
              <a:p>
                <a:r>
                  <a:rPr lang="zh-CN" altLang="en-US" sz="2000" b="1" dirty="0">
                    <a:solidFill>
                      <a:schemeClr val="tx2"/>
                    </a:solidFill>
                  </a:rPr>
                  <a:t>例：</a:t>
                </a:r>
                <a:r>
                  <a:rPr lang="en-US" altLang="zh-CN" sz="2000" b="1" i="1" dirty="0">
                    <a:solidFill>
                      <a:schemeClr val="tx2"/>
                    </a:solidFill>
                    <a:latin typeface="Times New Roman" panose="02020603050405020304" pitchFamily="18" charset="0"/>
                    <a:cs typeface="Times New Roman" panose="02020603050405020304" pitchFamily="18" charset="0"/>
                  </a:rPr>
                  <a:t>L</a:t>
                </a:r>
                <a:r>
                  <a:rPr lang="en-US" altLang="zh-CN" sz="2000" b="1" dirty="0">
                    <a:solidFill>
                      <a:schemeClr val="tx2"/>
                    </a:solidFill>
                  </a:rPr>
                  <a:t>=1m</a:t>
                </a:r>
                <a:r>
                  <a:rPr lang="zh-CN" altLang="en-US" sz="2000" b="1" dirty="0">
                    <a:solidFill>
                      <a:schemeClr val="tx2"/>
                    </a:solidFill>
                  </a:rPr>
                  <a:t>，</a:t>
                </a:r>
                <a:r>
                  <a:rPr lang="en-US" altLang="zh-CN" sz="2000" b="1" i="1" dirty="0">
                    <a:solidFill>
                      <a:schemeClr val="tx2"/>
                    </a:solidFill>
                    <a:latin typeface="Times New Roman" panose="02020603050405020304" pitchFamily="18" charset="0"/>
                    <a:cs typeface="Times New Roman" panose="02020603050405020304" pitchFamily="18" charset="0"/>
                  </a:rPr>
                  <a:t>R</a:t>
                </a:r>
                <a:r>
                  <a:rPr lang="en-US" altLang="zh-CN" sz="2000" b="1" dirty="0">
                    <a:solidFill>
                      <a:schemeClr val="tx2"/>
                    </a:solidFill>
                  </a:rPr>
                  <a:t>=98%</a:t>
                </a:r>
                <a:r>
                  <a:rPr lang="zh-CN" altLang="en-US" sz="2000" b="1" dirty="0">
                    <a:solidFill>
                      <a:schemeClr val="tx2"/>
                    </a:solidFill>
                  </a:rPr>
                  <a:t>，得到</a:t>
                </a:r>
                <a14:m>
                  <m:oMath xmlns:m="http://schemas.openxmlformats.org/officeDocument/2006/math">
                    <m:r>
                      <a:rPr lang="zh-CN" altLang="en-US" sz="2000" b="1" i="1" smtClean="0">
                        <a:solidFill>
                          <a:schemeClr val="tx2"/>
                        </a:solidFill>
                        <a:latin typeface="Cambria Math"/>
                      </a:rPr>
                      <m:t>𝚫</m:t>
                    </m:r>
                    <m:r>
                      <a:rPr lang="zh-CN" altLang="en-US" sz="2000" b="1" i="1" smtClean="0">
                        <a:solidFill>
                          <a:schemeClr val="tx2"/>
                        </a:solidFill>
                        <a:latin typeface="Cambria Math"/>
                      </a:rPr>
                      <m:t>𝝂</m:t>
                    </m:r>
                    <m:r>
                      <a:rPr lang="en-US" altLang="zh-CN" sz="2000" b="1" i="1">
                        <a:solidFill>
                          <a:schemeClr val="tx2"/>
                        </a:solidFill>
                        <a:latin typeface="Cambria Math"/>
                        <a:ea typeface="Cambria Math"/>
                      </a:rPr>
                      <m:t>≈</m:t>
                    </m:r>
                    <m:r>
                      <a:rPr lang="en-US" altLang="zh-CN" sz="2000" b="1" i="1" smtClean="0">
                        <a:solidFill>
                          <a:schemeClr val="tx2"/>
                        </a:solidFill>
                        <a:latin typeface="Cambria Math"/>
                        <a:ea typeface="Cambria Math"/>
                      </a:rPr>
                      <m:t>𝟏</m:t>
                    </m:r>
                    <m:r>
                      <a:rPr lang="en-US" altLang="zh-CN" sz="2000" b="1" i="1" smtClean="0">
                        <a:solidFill>
                          <a:schemeClr val="tx2"/>
                        </a:solidFill>
                        <a:latin typeface="Cambria Math"/>
                        <a:ea typeface="Cambria Math"/>
                      </a:rPr>
                      <m:t>𝑴𝑯𝒛</m:t>
                    </m:r>
                  </m:oMath>
                </a14:m>
                <a:r>
                  <a:rPr lang="zh-CN" altLang="en-US" sz="2000" b="1" dirty="0">
                    <a:solidFill>
                      <a:schemeClr val="tx2"/>
                    </a:solidFill>
                  </a:rPr>
                  <a:t>。</a:t>
                </a:r>
              </a:p>
            </p:txBody>
          </p:sp>
        </mc:Choice>
        <mc:Fallback xmlns="">
          <p:sp>
            <p:nvSpPr>
              <p:cNvPr id="21" name="TextBox 20"/>
              <p:cNvSpPr txBox="1">
                <a:spLocks noRot="1" noChangeAspect="1" noMove="1" noResize="1" noEditPoints="1" noAdjustHandles="1" noChangeArrowheads="1" noChangeShapeType="1" noTextEdit="1"/>
              </p:cNvSpPr>
              <p:nvPr/>
            </p:nvSpPr>
            <p:spPr>
              <a:xfrm>
                <a:off x="179512" y="6381328"/>
                <a:ext cx="4752528" cy="400110"/>
              </a:xfrm>
              <a:prstGeom prst="rect">
                <a:avLst/>
              </a:prstGeom>
              <a:blipFill rotWithShape="1">
                <a:blip r:embed="rId20"/>
                <a:stretch>
                  <a:fillRect l="-1282" t="-10769" r="-6667" b="-29231"/>
                </a:stretch>
              </a:blipFill>
            </p:spPr>
            <p:txBody>
              <a:bodyPr/>
              <a:lstStyle/>
              <a:p>
                <a:r>
                  <a:rPr lang="zh-CN" altLang="en-US">
                    <a:noFill/>
                  </a:rPr>
                  <a:t> </a:t>
                </a:r>
              </a:p>
            </p:txBody>
          </p:sp>
        </mc:Fallback>
      </mc:AlternateContent>
      <p:sp>
        <p:nvSpPr>
          <p:cNvPr id="22" name="TextBox 21"/>
          <p:cNvSpPr txBox="1"/>
          <p:nvPr/>
        </p:nvSpPr>
        <p:spPr>
          <a:xfrm>
            <a:off x="7236296" y="6381328"/>
            <a:ext cx="1217000" cy="400110"/>
          </a:xfrm>
          <a:prstGeom prst="rect">
            <a:avLst/>
          </a:prstGeom>
          <a:noFill/>
        </p:spPr>
        <p:txBody>
          <a:bodyPr wrap="none" rtlCol="0">
            <a:spAutoFit/>
          </a:bodyPr>
          <a:lstStyle/>
          <a:p>
            <a:r>
              <a:rPr lang="zh-CN" altLang="en-US" sz="2000" b="1" dirty="0">
                <a:solidFill>
                  <a:srgbClr val="FF0000"/>
                </a:solidFill>
              </a:rPr>
              <a:t>激光线宽</a:t>
            </a:r>
          </a:p>
        </p:txBody>
      </p:sp>
      <p:cxnSp>
        <p:nvCxnSpPr>
          <p:cNvPr id="26" name="直接连接符 25"/>
          <p:cNvCxnSpPr/>
          <p:nvPr/>
        </p:nvCxnSpPr>
        <p:spPr>
          <a:xfrm>
            <a:off x="6804248" y="6381328"/>
            <a:ext cx="2160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97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par>
                                <p:cTn id="67" presetID="22" presetClass="entr" presetSubtype="8"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arn(inVertical)">
                                      <p:cBhvr>
                                        <p:cTn id="78" dur="500"/>
                                        <p:tgtEl>
                                          <p:spTgt spid="26"/>
                                        </p:tgtEl>
                                      </p:cBhvr>
                                    </p:animEffect>
                                  </p:childTnLst>
                                </p:cTn>
                              </p:par>
                            </p:childTnLst>
                          </p:cTn>
                        </p:par>
                        <p:par>
                          <p:cTn id="79" fill="hold">
                            <p:stCondLst>
                              <p:cond delay="500"/>
                            </p:stCondLst>
                            <p:childTnLst>
                              <p:par>
                                <p:cTn id="80" presetID="16" presetClass="entr" presetSubtype="21"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arn(inVertical)">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barn(inVertical)">
                                      <p:cBhvr>
                                        <p:cTn id="8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p:bldP spid="17" grpId="0" animBg="1"/>
      <p:bldP spid="18" grpId="0"/>
      <p:bldP spid="19" grpId="0" animBg="1"/>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4</a:t>
            </a:r>
            <a:r>
              <a:rPr lang="zh-CN" altLang="en-US" dirty="0">
                <a:latin typeface="黑体" panose="02010609060101010101" pitchFamily="2" charset="-122"/>
                <a:ea typeface="黑体" panose="02010609060101010101" pitchFamily="2" charset="-122"/>
              </a:rPr>
              <a:t>章 多光束干涉与光学薄膜</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2</a:t>
            </a:fld>
            <a:endParaRPr lang="en-US" altLang="zh-CN" dirty="0"/>
          </a:p>
        </p:txBody>
      </p:sp>
      <p:sp>
        <p:nvSpPr>
          <p:cNvPr id="8" name="TextBox 10"/>
          <p:cNvSpPr txBox="1">
            <a:spLocks noChangeArrowheads="1"/>
          </p:cNvSpPr>
          <p:nvPr/>
        </p:nvSpPr>
        <p:spPr bwMode="auto">
          <a:xfrm>
            <a:off x="755576" y="2332546"/>
            <a:ext cx="7920880" cy="293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b="1" dirty="0">
                <a:solidFill>
                  <a:srgbClr val="FF0000"/>
                </a:solidFill>
                <a:latin typeface="+mn-ea"/>
                <a:cs typeface="Times New Roman" panose="02020603050405020304" pitchFamily="18" charset="0"/>
              </a:rPr>
              <a:t>4.1 </a:t>
            </a:r>
            <a:r>
              <a:rPr lang="zh-CN" altLang="en-US" b="1" dirty="0">
                <a:solidFill>
                  <a:srgbClr val="FF0000"/>
                </a:solidFill>
                <a:latin typeface="+mn-ea"/>
                <a:cs typeface="Times New Roman" panose="02020603050405020304" pitchFamily="18" charset="0"/>
              </a:rPr>
              <a:t>平行平板的多光束干涉</a:t>
            </a:r>
            <a:endParaRPr lang="en-US" altLang="zh-CN" b="1" dirty="0">
              <a:solidFill>
                <a:srgbClr val="FF0000"/>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4.2 </a:t>
            </a:r>
            <a:r>
              <a:rPr lang="zh-CN" altLang="en-US" b="1" dirty="0">
                <a:solidFill>
                  <a:schemeClr val="tx2"/>
                </a:solidFill>
                <a:latin typeface="+mn-ea"/>
                <a:cs typeface="Times New Roman" panose="02020603050405020304" pitchFamily="18" charset="0"/>
              </a:rPr>
              <a:t>法布里</a:t>
            </a:r>
            <a:r>
              <a:rPr lang="en-US" altLang="zh-CN" b="1" dirty="0">
                <a:solidFill>
                  <a:schemeClr val="tx2"/>
                </a:solidFill>
                <a:latin typeface="+mn-ea"/>
                <a:cs typeface="Times New Roman" panose="02020603050405020304" pitchFamily="18" charset="0"/>
              </a:rPr>
              <a:t>-</a:t>
            </a:r>
            <a:r>
              <a:rPr lang="zh-CN" altLang="en-US" b="1" dirty="0">
                <a:solidFill>
                  <a:schemeClr val="tx2"/>
                </a:solidFill>
                <a:latin typeface="+mn-ea"/>
                <a:cs typeface="Times New Roman" panose="02020603050405020304" pitchFamily="18" charset="0"/>
              </a:rPr>
              <a:t>珀罗干涉仪</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4.3 </a:t>
            </a:r>
            <a:r>
              <a:rPr lang="zh-CN" altLang="en-US" b="1" dirty="0">
                <a:solidFill>
                  <a:schemeClr val="tx2"/>
                </a:solidFill>
                <a:latin typeface="+mn-ea"/>
                <a:cs typeface="Times New Roman" panose="02020603050405020304" pitchFamily="18" charset="0"/>
              </a:rPr>
              <a:t>多光束干涉原理在薄膜理论中的应用</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4.4 </a:t>
            </a:r>
            <a:r>
              <a:rPr lang="zh-CN" altLang="en-US" b="1" dirty="0">
                <a:solidFill>
                  <a:schemeClr val="tx2"/>
                </a:solidFill>
                <a:latin typeface="+mn-ea"/>
                <a:cs typeface="Times New Roman" panose="02020603050405020304" pitchFamily="18" charset="0"/>
              </a:rPr>
              <a:t>薄膜系统光学特性的矩阵计算方法</a:t>
            </a:r>
            <a:endParaRPr lang="en-US" altLang="zh-CN" b="1" dirty="0">
              <a:solidFill>
                <a:schemeClr val="tx2"/>
              </a:solidFill>
              <a:latin typeface="+mn-ea"/>
              <a:cs typeface="Times New Roman" panose="02020603050405020304" pitchFamily="18" charset="0"/>
            </a:endParaRPr>
          </a:p>
        </p:txBody>
      </p:sp>
    </p:spTree>
  </p:cSld>
  <p:clrMapOvr>
    <a:masterClrMapping/>
  </p:clrMapOvr>
  <p:transition>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971550" y="115888"/>
            <a:ext cx="7848922" cy="719137"/>
          </a:xfrm>
        </p:spPr>
        <p:txBody>
          <a:bodyPr/>
          <a:lstStyle/>
          <a:p>
            <a:r>
              <a:rPr lang="en-US" altLang="zh-CN" dirty="0">
                <a:latin typeface="黑体" pitchFamily="2" charset="-122"/>
                <a:ea typeface="黑体" pitchFamily="2" charset="-122"/>
              </a:rPr>
              <a:t>LIGO</a:t>
            </a:r>
            <a:r>
              <a:rPr lang="zh-CN" altLang="en-US" dirty="0">
                <a:latin typeface="黑体" pitchFamily="2" charset="-122"/>
                <a:ea typeface="黑体" pitchFamily="2" charset="-122"/>
              </a:rPr>
              <a:t>：激光干涉引力波观测系统</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20</a:t>
            </a:fld>
            <a:endParaRPr lang="en-US" altLang="zh-CN" dirty="0"/>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929980"/>
            <a:ext cx="4256866" cy="28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54" y="3934292"/>
            <a:ext cx="4184022" cy="2813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107504" y="1124744"/>
            <a:ext cx="4608512" cy="2785378"/>
          </a:xfrm>
          <a:prstGeom prst="rect">
            <a:avLst/>
          </a:prstGeom>
          <a:noFill/>
        </p:spPr>
        <p:txBody>
          <a:bodyPr wrap="square" rtlCol="0">
            <a:spAutoFit/>
          </a:bodyPr>
          <a:lstStyle/>
          <a:p>
            <a:pPr marL="342900" indent="-342900" algn="just">
              <a:lnSpc>
                <a:spcPct val="125000"/>
              </a:lnSpc>
              <a:buFont typeface="Wingdings" pitchFamily="2" charset="2"/>
              <a:buChar char="Ø"/>
            </a:pPr>
            <a:r>
              <a:rPr lang="en-US" altLang="zh-CN" sz="2000" b="1" dirty="0">
                <a:solidFill>
                  <a:schemeClr val="tx2"/>
                </a:solidFill>
              </a:rPr>
              <a:t>2016</a:t>
            </a:r>
            <a:r>
              <a:rPr lang="zh-CN" altLang="en-US" sz="2000" b="1" dirty="0">
                <a:solidFill>
                  <a:schemeClr val="tx2"/>
                </a:solidFill>
              </a:rPr>
              <a:t>年</a:t>
            </a:r>
            <a:r>
              <a:rPr lang="en-US" altLang="zh-CN" sz="2000" b="1" dirty="0">
                <a:solidFill>
                  <a:schemeClr val="tx2"/>
                </a:solidFill>
              </a:rPr>
              <a:t>2</a:t>
            </a:r>
            <a:r>
              <a:rPr lang="zh-CN" altLang="en-US" sz="2000" b="1" dirty="0">
                <a:solidFill>
                  <a:schemeClr val="tx2"/>
                </a:solidFill>
              </a:rPr>
              <a:t>月</a:t>
            </a:r>
            <a:r>
              <a:rPr lang="en-US" altLang="zh-CN" sz="2000" b="1" dirty="0">
                <a:solidFill>
                  <a:schemeClr val="tx2"/>
                </a:solidFill>
              </a:rPr>
              <a:t>11</a:t>
            </a:r>
            <a:r>
              <a:rPr lang="zh-CN" altLang="en-US" sz="2000" b="1" dirty="0">
                <a:solidFill>
                  <a:schemeClr val="tx2"/>
                </a:solidFill>
              </a:rPr>
              <a:t>日，来自加州理工学院和麻省理工学院等高校的科学家宣布，于</a:t>
            </a:r>
            <a:r>
              <a:rPr lang="en-US" altLang="zh-CN" sz="2000" b="1" dirty="0">
                <a:solidFill>
                  <a:schemeClr val="tx2"/>
                </a:solidFill>
              </a:rPr>
              <a:t>2015</a:t>
            </a:r>
            <a:r>
              <a:rPr lang="zh-CN" altLang="en-US" sz="2000" b="1" dirty="0">
                <a:solidFill>
                  <a:schemeClr val="tx2"/>
                </a:solidFill>
              </a:rPr>
              <a:t>年</a:t>
            </a:r>
            <a:r>
              <a:rPr lang="en-US" altLang="zh-CN" sz="2000" b="1" dirty="0">
                <a:solidFill>
                  <a:schemeClr val="tx2"/>
                </a:solidFill>
              </a:rPr>
              <a:t>9</a:t>
            </a:r>
            <a:r>
              <a:rPr lang="zh-CN" altLang="en-US" sz="2000" b="1" dirty="0">
                <a:solidFill>
                  <a:schemeClr val="tx2"/>
                </a:solidFill>
              </a:rPr>
              <a:t>月</a:t>
            </a:r>
            <a:r>
              <a:rPr lang="en-US" altLang="zh-CN" sz="2000" b="1" dirty="0">
                <a:solidFill>
                  <a:schemeClr val="tx2"/>
                </a:solidFill>
              </a:rPr>
              <a:t>14</a:t>
            </a:r>
            <a:r>
              <a:rPr lang="zh-CN" altLang="en-US" sz="2000" b="1" dirty="0">
                <a:solidFill>
                  <a:schemeClr val="tx2"/>
                </a:solidFill>
              </a:rPr>
              <a:t>日首次探测到引力波。</a:t>
            </a:r>
            <a:endParaRPr lang="en-US" altLang="zh-CN" sz="2000" b="1" dirty="0">
              <a:solidFill>
                <a:schemeClr val="tx2"/>
              </a:solidFill>
            </a:endParaRPr>
          </a:p>
          <a:p>
            <a:pPr marL="342900" indent="-342900" algn="just">
              <a:lnSpc>
                <a:spcPct val="125000"/>
              </a:lnSpc>
              <a:buFont typeface="Wingdings" pitchFamily="2" charset="2"/>
              <a:buChar char="Ø"/>
            </a:pPr>
            <a:r>
              <a:rPr lang="en-US" altLang="zh-CN" sz="2000" b="1" dirty="0">
                <a:solidFill>
                  <a:schemeClr val="tx2"/>
                </a:solidFill>
              </a:rPr>
              <a:t>LIGO</a:t>
            </a:r>
            <a:r>
              <a:rPr lang="zh-CN" altLang="en-US" sz="2000" b="1" dirty="0">
                <a:solidFill>
                  <a:schemeClr val="tx2"/>
                </a:solidFill>
              </a:rPr>
              <a:t>：建于路易斯安娜州利文斯顿和华盛顿州汉福德的两个相同的</a:t>
            </a:r>
            <a:r>
              <a:rPr lang="en-US" altLang="zh-CN" sz="2000" b="1" dirty="0">
                <a:solidFill>
                  <a:schemeClr val="tx2"/>
                </a:solidFill>
              </a:rPr>
              <a:t>L</a:t>
            </a:r>
            <a:r>
              <a:rPr lang="zh-CN" altLang="en-US" sz="2000" b="1" dirty="0">
                <a:solidFill>
                  <a:schemeClr val="tx2"/>
                </a:solidFill>
              </a:rPr>
              <a:t>型激光干涉系统，两地相距</a:t>
            </a:r>
            <a:r>
              <a:rPr lang="en-US" altLang="zh-CN" sz="2000" b="1" dirty="0">
                <a:solidFill>
                  <a:schemeClr val="tx2"/>
                </a:solidFill>
              </a:rPr>
              <a:t>3000</a:t>
            </a:r>
            <a:r>
              <a:rPr lang="zh-CN" altLang="en-US" sz="2000" b="1" dirty="0">
                <a:solidFill>
                  <a:schemeClr val="tx2"/>
                </a:solidFill>
              </a:rPr>
              <a:t>公里。</a:t>
            </a:r>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1196752"/>
            <a:ext cx="4256865" cy="2381075"/>
          </a:xfrm>
          <a:prstGeom prst="rect">
            <a:avLst/>
          </a:prstGeom>
        </p:spPr>
      </p:pic>
    </p:spTree>
    <p:extLst>
      <p:ext uri="{BB962C8B-B14F-4D97-AF65-F5344CB8AC3E}">
        <p14:creationId xmlns:p14="http://schemas.microsoft.com/office/powerpoint/2010/main" val="20112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Effect transition="in" filter="wipe(left)">
                                      <p:cBhvr>
                                        <p:cTn id="13" dur="500"/>
                                        <p:tgtEl>
                                          <p:spTgt spid="2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6259"/>
                                        </p:tgtEl>
                                        <p:attrNameLst>
                                          <p:attrName>style.visibility</p:attrName>
                                        </p:attrNameLst>
                                      </p:cBhvr>
                                      <p:to>
                                        <p:strVal val="visible"/>
                                      </p:to>
                                    </p:set>
                                    <p:animEffect transition="in" filter="fade">
                                      <p:cBhvr>
                                        <p:cTn id="18" dur="1000"/>
                                        <p:tgtEl>
                                          <p:spTgt spid="96259"/>
                                        </p:tgtEl>
                                      </p:cBhvr>
                                    </p:animEffect>
                                    <p:anim calcmode="lin" valueType="num">
                                      <p:cBhvr>
                                        <p:cTn id="19" dur="1000" fill="hold"/>
                                        <p:tgtEl>
                                          <p:spTgt spid="96259"/>
                                        </p:tgtEl>
                                        <p:attrNameLst>
                                          <p:attrName>ppt_x</p:attrName>
                                        </p:attrNameLst>
                                      </p:cBhvr>
                                      <p:tavLst>
                                        <p:tav tm="0">
                                          <p:val>
                                            <p:strVal val="#ppt_x"/>
                                          </p:val>
                                        </p:tav>
                                        <p:tav tm="100000">
                                          <p:val>
                                            <p:strVal val="#ppt_x"/>
                                          </p:val>
                                        </p:tav>
                                      </p:tavLst>
                                    </p:anim>
                                    <p:anim calcmode="lin" valueType="num">
                                      <p:cBhvr>
                                        <p:cTn id="20" dur="1000" fill="hold"/>
                                        <p:tgtEl>
                                          <p:spTgt spid="9625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96258"/>
                                        </p:tgtEl>
                                        <p:attrNameLst>
                                          <p:attrName>style.visibility</p:attrName>
                                        </p:attrNameLst>
                                      </p:cBhvr>
                                      <p:to>
                                        <p:strVal val="visible"/>
                                      </p:to>
                                    </p:set>
                                    <p:animEffect transition="in" filter="fade">
                                      <p:cBhvr>
                                        <p:cTn id="23" dur="1000"/>
                                        <p:tgtEl>
                                          <p:spTgt spid="96258"/>
                                        </p:tgtEl>
                                      </p:cBhvr>
                                    </p:animEffect>
                                    <p:anim calcmode="lin" valueType="num">
                                      <p:cBhvr>
                                        <p:cTn id="24" dur="1000" fill="hold"/>
                                        <p:tgtEl>
                                          <p:spTgt spid="96258"/>
                                        </p:tgtEl>
                                        <p:attrNameLst>
                                          <p:attrName>ppt_x</p:attrName>
                                        </p:attrNameLst>
                                      </p:cBhvr>
                                      <p:tavLst>
                                        <p:tav tm="0">
                                          <p:val>
                                            <p:strVal val="#ppt_x"/>
                                          </p:val>
                                        </p:tav>
                                        <p:tav tm="100000">
                                          <p:val>
                                            <p:strVal val="#ppt_x"/>
                                          </p:val>
                                        </p:tav>
                                      </p:tavLst>
                                    </p:anim>
                                    <p:anim calcmode="lin" valueType="num">
                                      <p:cBhvr>
                                        <p:cTn id="25" dur="1000" fill="hold"/>
                                        <p:tgtEl>
                                          <p:spTgt spid="96258"/>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7">
                                            <p:txEl>
                                              <p:pRg st="1" end="1"/>
                                            </p:txEl>
                                          </p:spTgt>
                                        </p:tgtEl>
                                        <p:attrNameLst>
                                          <p:attrName>style.visibility</p:attrName>
                                        </p:attrNameLst>
                                      </p:cBhvr>
                                      <p:to>
                                        <p:strVal val="visible"/>
                                      </p:to>
                                    </p:set>
                                    <p:animEffect transition="in" filter="wipe(left)">
                                      <p:cBhvr>
                                        <p:cTn id="29"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971550" y="115888"/>
            <a:ext cx="7848922" cy="719137"/>
          </a:xfrm>
        </p:spPr>
        <p:txBody>
          <a:bodyPr/>
          <a:lstStyle/>
          <a:p>
            <a:r>
              <a:rPr lang="en-US" altLang="zh-CN" dirty="0">
                <a:latin typeface="黑体" pitchFamily="2" charset="-122"/>
                <a:ea typeface="黑体" pitchFamily="2" charset="-122"/>
              </a:rPr>
              <a:t>LIGO</a:t>
            </a:r>
            <a:r>
              <a:rPr lang="zh-CN" altLang="en-US" dirty="0">
                <a:latin typeface="黑体" pitchFamily="2" charset="-122"/>
                <a:ea typeface="黑体" pitchFamily="2" charset="-122"/>
              </a:rPr>
              <a:t>：迈克尔逊干涉仪</a:t>
            </a:r>
            <a:r>
              <a:rPr lang="en-US" altLang="zh-CN" dirty="0">
                <a:latin typeface="黑体" pitchFamily="2" charset="-122"/>
                <a:ea typeface="黑体" pitchFamily="2" charset="-122"/>
              </a:rPr>
              <a:t>+FP</a:t>
            </a:r>
            <a:r>
              <a:rPr lang="zh-CN" altLang="en-US" dirty="0">
                <a:latin typeface="黑体" pitchFamily="2" charset="-122"/>
                <a:ea typeface="黑体" pitchFamily="2" charset="-122"/>
              </a:rPr>
              <a:t>干涉仪</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21</a:t>
            </a:fld>
            <a:endParaRPr lang="en-US" altLang="zh-CN" dirty="0"/>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11" y="1189856"/>
            <a:ext cx="5052053" cy="3031232"/>
          </a:xfrm>
          <a:prstGeom prst="rect">
            <a:avLst/>
          </a:prstGeom>
        </p:spPr>
      </p:pic>
      <p:sp>
        <p:nvSpPr>
          <p:cNvPr id="7" name="TextBox 6"/>
          <p:cNvSpPr txBox="1"/>
          <p:nvPr/>
        </p:nvSpPr>
        <p:spPr>
          <a:xfrm>
            <a:off x="5148064" y="1340768"/>
            <a:ext cx="3888432" cy="2015936"/>
          </a:xfrm>
          <a:prstGeom prst="rect">
            <a:avLst/>
          </a:prstGeom>
          <a:noFill/>
        </p:spPr>
        <p:txBody>
          <a:bodyPr wrap="square" rtlCol="0">
            <a:spAutoFit/>
          </a:bodyPr>
          <a:lstStyle/>
          <a:p>
            <a:pPr marL="342900" indent="-342900" algn="just">
              <a:lnSpc>
                <a:spcPct val="125000"/>
              </a:lnSpc>
              <a:buFont typeface="Wingdings" pitchFamily="2" charset="2"/>
              <a:buChar char="Ø"/>
            </a:pPr>
            <a:r>
              <a:rPr lang="zh-CN" altLang="en-US" sz="2000" b="1" dirty="0">
                <a:solidFill>
                  <a:schemeClr val="tx2"/>
                </a:solidFill>
              </a:rPr>
              <a:t>迈克尔逊干涉仪：探测频率</a:t>
            </a:r>
            <a:r>
              <a:rPr lang="en-US" altLang="zh-CN" sz="2000" b="1" dirty="0">
                <a:solidFill>
                  <a:schemeClr val="tx2"/>
                </a:solidFill>
              </a:rPr>
              <a:t>100Hz</a:t>
            </a:r>
            <a:r>
              <a:rPr lang="zh-CN" altLang="en-US" sz="2000" b="1" dirty="0">
                <a:solidFill>
                  <a:schemeClr val="tx2"/>
                </a:solidFill>
              </a:rPr>
              <a:t>的引力波，要求</a:t>
            </a:r>
            <a:r>
              <a:rPr lang="en-US" altLang="zh-CN" sz="2000" b="1" dirty="0">
                <a:solidFill>
                  <a:schemeClr val="tx2"/>
                </a:solidFill>
              </a:rPr>
              <a:t>LIGO</a:t>
            </a:r>
            <a:r>
              <a:rPr lang="zh-CN" altLang="en-US" sz="2000" b="1" dirty="0">
                <a:solidFill>
                  <a:schemeClr val="tx2"/>
                </a:solidFill>
              </a:rPr>
              <a:t>系统的臂长达到</a:t>
            </a:r>
            <a:r>
              <a:rPr lang="en-US" altLang="zh-CN" sz="2000" b="1" dirty="0">
                <a:solidFill>
                  <a:srgbClr val="FF0000"/>
                </a:solidFill>
              </a:rPr>
              <a:t>750</a:t>
            </a:r>
            <a:r>
              <a:rPr lang="zh-CN" altLang="en-US" sz="2000" b="1" dirty="0">
                <a:solidFill>
                  <a:srgbClr val="FF0000"/>
                </a:solidFill>
              </a:rPr>
              <a:t>公里</a:t>
            </a:r>
            <a:r>
              <a:rPr lang="zh-CN" altLang="en-US" sz="2000" b="1" dirty="0">
                <a:solidFill>
                  <a:schemeClr val="tx2"/>
                </a:solidFill>
              </a:rPr>
              <a:t>，而实际系统的臂长为</a:t>
            </a:r>
            <a:r>
              <a:rPr lang="en-US" altLang="zh-CN" sz="2000" b="1" dirty="0">
                <a:solidFill>
                  <a:srgbClr val="FF0000"/>
                </a:solidFill>
              </a:rPr>
              <a:t>4</a:t>
            </a:r>
            <a:r>
              <a:rPr lang="zh-CN" altLang="en-US" sz="2000" b="1" dirty="0">
                <a:solidFill>
                  <a:srgbClr val="FF0000"/>
                </a:solidFill>
              </a:rPr>
              <a:t>公里</a:t>
            </a:r>
            <a:r>
              <a:rPr lang="zh-CN" altLang="en-US" sz="2000" b="1" dirty="0">
                <a:solidFill>
                  <a:schemeClr val="tx2"/>
                </a:solidFill>
              </a:rPr>
              <a:t>，如何满足探测要求？</a:t>
            </a:r>
          </a:p>
        </p:txBody>
      </p:sp>
      <p:pic>
        <p:nvPicPr>
          <p:cNvPr id="8" name="Picture 24" descr="GTI structure"/>
          <p:cNvPicPr>
            <a:picLocks noChangeAspect="1"/>
          </p:cNvPicPr>
          <p:nvPr/>
        </p:nvPicPr>
        <p:blipFill>
          <a:blip r:embed="rId4">
            <a:clrChange>
              <a:clrFrom>
                <a:srgbClr val="FFFFFF"/>
              </a:clrFrom>
              <a:clrTo>
                <a:srgbClr val="FFFFFF">
                  <a:alpha val="0"/>
                </a:srgbClr>
              </a:clrTo>
            </a:clrChange>
          </a:blip>
          <a:stretch>
            <a:fillRect/>
          </a:stretch>
        </p:blipFill>
        <p:spPr>
          <a:xfrm>
            <a:off x="6091351" y="4005064"/>
            <a:ext cx="2902010" cy="2736304"/>
          </a:xfrm>
          <a:prstGeom prst="rect">
            <a:avLst/>
          </a:prstGeom>
          <a:noFill/>
          <a:ln w="9525">
            <a:noFill/>
          </a:ln>
        </p:spPr>
      </p:pic>
      <p:sp>
        <p:nvSpPr>
          <p:cNvPr id="10" name="TextBox 9"/>
          <p:cNvSpPr txBox="1"/>
          <p:nvPr/>
        </p:nvSpPr>
        <p:spPr>
          <a:xfrm>
            <a:off x="96011" y="4293384"/>
            <a:ext cx="5918971" cy="2400657"/>
          </a:xfrm>
          <a:prstGeom prst="rect">
            <a:avLst/>
          </a:prstGeom>
          <a:noFill/>
        </p:spPr>
        <p:txBody>
          <a:bodyPr wrap="square" rtlCol="0">
            <a:spAutoFit/>
          </a:bodyPr>
          <a:lstStyle/>
          <a:p>
            <a:pPr marL="342900" indent="-342900" algn="just">
              <a:lnSpc>
                <a:spcPct val="125000"/>
              </a:lnSpc>
              <a:buFont typeface="Wingdings" pitchFamily="2" charset="2"/>
              <a:buChar char="Ø"/>
            </a:pPr>
            <a:r>
              <a:rPr lang="zh-CN" altLang="en-US" sz="2000" b="1" dirty="0">
                <a:solidFill>
                  <a:schemeClr val="tx2"/>
                </a:solidFill>
              </a:rPr>
              <a:t>原来迈克尔逊干涉仪的两臂中采用了</a:t>
            </a:r>
            <a:r>
              <a:rPr lang="en-US" altLang="zh-CN" sz="2000" b="1" dirty="0">
                <a:solidFill>
                  <a:schemeClr val="tx2"/>
                </a:solidFill>
              </a:rPr>
              <a:t>FP</a:t>
            </a:r>
            <a:r>
              <a:rPr lang="zh-CN" altLang="en-US" sz="2000" b="1" dirty="0">
                <a:solidFill>
                  <a:schemeClr val="tx2"/>
                </a:solidFill>
              </a:rPr>
              <a:t>干涉仪。</a:t>
            </a:r>
            <a:endParaRPr lang="en-US" altLang="zh-CN" sz="2000" b="1" dirty="0">
              <a:solidFill>
                <a:schemeClr val="tx2"/>
              </a:solidFill>
            </a:endParaRPr>
          </a:p>
          <a:p>
            <a:pPr marL="342900" indent="-342900" algn="just">
              <a:lnSpc>
                <a:spcPct val="125000"/>
              </a:lnSpc>
              <a:buFont typeface="Wingdings" pitchFamily="2" charset="2"/>
              <a:buChar char="Ø"/>
            </a:pPr>
            <a:r>
              <a:rPr lang="zh-CN" altLang="en-US" sz="2000" b="1" dirty="0">
                <a:solidFill>
                  <a:schemeClr val="tx2"/>
                </a:solidFill>
              </a:rPr>
              <a:t>此</a:t>
            </a:r>
            <a:r>
              <a:rPr lang="en-US" altLang="zh-CN" sz="2000" b="1" dirty="0">
                <a:solidFill>
                  <a:schemeClr val="tx2"/>
                </a:solidFill>
              </a:rPr>
              <a:t>FP</a:t>
            </a:r>
            <a:r>
              <a:rPr lang="zh-CN" altLang="en-US" sz="2000" b="1" dirty="0">
                <a:solidFill>
                  <a:schemeClr val="tx2"/>
                </a:solidFill>
              </a:rPr>
              <a:t>干涉仪一面为高反镜，一面为部分反射镜，又叫</a:t>
            </a:r>
            <a:r>
              <a:rPr lang="en-US" altLang="zh-CN" sz="2000" b="1" dirty="0">
                <a:solidFill>
                  <a:schemeClr val="tx2"/>
                </a:solidFill>
              </a:rPr>
              <a:t>GT</a:t>
            </a:r>
            <a:r>
              <a:rPr lang="zh-CN" altLang="en-US" sz="2000" b="1" dirty="0">
                <a:solidFill>
                  <a:schemeClr val="tx2"/>
                </a:solidFill>
              </a:rPr>
              <a:t>干涉仪。</a:t>
            </a:r>
            <a:endParaRPr lang="en-US" altLang="zh-CN" sz="2000" b="1" dirty="0">
              <a:solidFill>
                <a:schemeClr val="tx2"/>
              </a:solidFill>
            </a:endParaRPr>
          </a:p>
          <a:p>
            <a:pPr marL="342900" indent="-342900" algn="just">
              <a:lnSpc>
                <a:spcPct val="125000"/>
              </a:lnSpc>
              <a:buFont typeface="Wingdings" pitchFamily="2" charset="2"/>
              <a:buChar char="Ø"/>
            </a:pPr>
            <a:r>
              <a:rPr lang="en-US" altLang="zh-CN" sz="2000" b="1" dirty="0">
                <a:solidFill>
                  <a:schemeClr val="tx2"/>
                </a:solidFill>
              </a:rPr>
              <a:t>GT</a:t>
            </a:r>
            <a:r>
              <a:rPr lang="zh-CN" altLang="en-US" sz="2000" b="1" dirty="0">
                <a:solidFill>
                  <a:schemeClr val="tx2"/>
                </a:solidFill>
              </a:rPr>
              <a:t>干涉仪对入射光的反射率为</a:t>
            </a:r>
            <a:r>
              <a:rPr lang="en-US" altLang="zh-CN" sz="2000" b="1" dirty="0">
                <a:solidFill>
                  <a:schemeClr val="tx2"/>
                </a:solidFill>
              </a:rPr>
              <a:t>100%</a:t>
            </a:r>
            <a:r>
              <a:rPr lang="zh-CN" altLang="en-US" sz="2000" b="1" dirty="0">
                <a:solidFill>
                  <a:schemeClr val="tx2"/>
                </a:solidFill>
              </a:rPr>
              <a:t>，而对光场的反射系数为</a:t>
            </a:r>
            <a:r>
              <a:rPr lang="en-US" altLang="zh-CN" sz="2000" b="1" i="1" dirty="0">
                <a:solidFill>
                  <a:schemeClr val="tx2"/>
                </a:solidFill>
                <a:latin typeface="Times New Roman" pitchFamily="18" charset="0"/>
                <a:cs typeface="Times New Roman" pitchFamily="18" charset="0"/>
              </a:rPr>
              <a:t>r</a:t>
            </a:r>
            <a:r>
              <a:rPr lang="en-US" altLang="zh-CN" sz="2000" b="1" dirty="0">
                <a:solidFill>
                  <a:schemeClr val="tx2"/>
                </a:solidFill>
                <a:latin typeface="Times New Roman" pitchFamily="18" charset="0"/>
                <a:cs typeface="Times New Roman" pitchFamily="18" charset="0"/>
              </a:rPr>
              <a:t>=</a:t>
            </a:r>
            <a:r>
              <a:rPr lang="en-US" altLang="zh-CN" sz="2000" b="1" dirty="0" err="1">
                <a:solidFill>
                  <a:schemeClr val="tx2"/>
                </a:solidFill>
                <a:latin typeface="Times New Roman" pitchFamily="18" charset="0"/>
                <a:cs typeface="Times New Roman" pitchFamily="18" charset="0"/>
              </a:rPr>
              <a:t>exp</a:t>
            </a:r>
            <a:r>
              <a:rPr lang="en-US" altLang="zh-CN" sz="2000" b="1" dirty="0">
                <a:solidFill>
                  <a:schemeClr val="tx2"/>
                </a:solidFill>
                <a:latin typeface="Times New Roman" pitchFamily="18" charset="0"/>
                <a:cs typeface="Times New Roman" pitchFamily="18" charset="0"/>
              </a:rPr>
              <a:t>(</a:t>
            </a:r>
            <a:r>
              <a:rPr lang="en-US" altLang="zh-CN" sz="2000" b="1" i="1" dirty="0">
                <a:solidFill>
                  <a:schemeClr val="tx2"/>
                </a:solidFill>
                <a:latin typeface="Times New Roman" pitchFamily="18" charset="0"/>
                <a:cs typeface="Times New Roman" pitchFamily="18" charset="0"/>
              </a:rPr>
              <a:t>j</a:t>
            </a:r>
            <a:r>
              <a:rPr lang="el-GR" altLang="zh-CN" sz="2000" b="1" dirty="0">
                <a:solidFill>
                  <a:schemeClr val="tx2"/>
                </a:solidFill>
                <a:latin typeface="Times New Roman" pitchFamily="18" charset="0"/>
                <a:cs typeface="Times New Roman" pitchFamily="18" charset="0"/>
              </a:rPr>
              <a:t>Φ</a:t>
            </a:r>
            <a:r>
              <a:rPr lang="en-US" altLang="zh-CN" sz="2000" b="1" dirty="0">
                <a:solidFill>
                  <a:schemeClr val="tx2"/>
                </a:solidFill>
                <a:latin typeface="Times New Roman" pitchFamily="18" charset="0"/>
                <a:cs typeface="Times New Roman" pitchFamily="18" charset="0"/>
              </a:rPr>
              <a:t>)</a:t>
            </a:r>
            <a:r>
              <a:rPr lang="zh-CN" altLang="en-US" sz="2000" b="1" dirty="0">
                <a:solidFill>
                  <a:schemeClr val="tx2"/>
                </a:solidFill>
              </a:rPr>
              <a:t>，相移</a:t>
            </a:r>
            <a:r>
              <a:rPr lang="el-GR" altLang="zh-CN" sz="2000" b="1" dirty="0">
                <a:solidFill>
                  <a:schemeClr val="tx2"/>
                </a:solidFill>
                <a:latin typeface="Times New Roman" pitchFamily="18" charset="0"/>
                <a:cs typeface="Times New Roman" pitchFamily="18" charset="0"/>
              </a:rPr>
              <a:t>Φ</a:t>
            </a:r>
            <a:r>
              <a:rPr lang="zh-CN" altLang="en-US" sz="2000" b="1" dirty="0">
                <a:solidFill>
                  <a:schemeClr val="tx2"/>
                </a:solidFill>
              </a:rPr>
              <a:t>对应等效光程。</a:t>
            </a:r>
            <a:endParaRPr lang="en-US" altLang="zh-CN" sz="2000" b="1" dirty="0">
              <a:solidFill>
                <a:schemeClr val="tx2"/>
              </a:solidFill>
            </a:endParaRPr>
          </a:p>
          <a:p>
            <a:pPr marL="342900" indent="-342900" algn="just">
              <a:lnSpc>
                <a:spcPct val="125000"/>
              </a:lnSpc>
              <a:buFont typeface="Wingdings" pitchFamily="2" charset="2"/>
              <a:buChar char="Ø"/>
            </a:pPr>
            <a:r>
              <a:rPr lang="en-US" altLang="zh-CN" sz="2000" b="1" dirty="0">
                <a:solidFill>
                  <a:schemeClr val="tx2"/>
                </a:solidFill>
              </a:rPr>
              <a:t>LIGO</a:t>
            </a:r>
            <a:r>
              <a:rPr lang="zh-CN" altLang="en-US" sz="2000" b="1" dirty="0">
                <a:solidFill>
                  <a:schemeClr val="tx2"/>
                </a:solidFill>
              </a:rPr>
              <a:t>系统每支臂产生的等效光程为</a:t>
            </a:r>
            <a:r>
              <a:rPr lang="en-US" altLang="zh-CN" sz="2000" b="1" dirty="0">
                <a:solidFill>
                  <a:srgbClr val="FF0000"/>
                </a:solidFill>
              </a:rPr>
              <a:t>1120</a:t>
            </a:r>
            <a:r>
              <a:rPr lang="zh-CN" altLang="en-US" sz="2000" b="1" dirty="0">
                <a:solidFill>
                  <a:srgbClr val="FF0000"/>
                </a:solidFill>
              </a:rPr>
              <a:t>公里</a:t>
            </a:r>
            <a:r>
              <a:rPr lang="zh-CN" altLang="en-US" sz="2000" b="1" dirty="0">
                <a:solidFill>
                  <a:schemeClr val="tx2"/>
                </a:solidFill>
              </a:rPr>
              <a:t>。</a:t>
            </a:r>
          </a:p>
        </p:txBody>
      </p:sp>
      <p:sp>
        <p:nvSpPr>
          <p:cNvPr id="2" name="椭圆 1"/>
          <p:cNvSpPr/>
          <p:nvPr/>
        </p:nvSpPr>
        <p:spPr>
          <a:xfrm rot="958201">
            <a:off x="25009" y="1801307"/>
            <a:ext cx="2492773" cy="136815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58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8" presetClass="emph" presetSubtype="0" fill="hold" grpId="1" nodeType="afterEffect">
                                  <p:stCondLst>
                                    <p:cond delay="0"/>
                                  </p:stCondLst>
                                  <p:childTnLst>
                                    <p:animRot by="21600000">
                                      <p:cBhvr>
                                        <p:cTn id="21" dur="1000" fill="hold"/>
                                        <p:tgtEl>
                                          <p:spTgt spid="2"/>
                                        </p:tgtEl>
                                        <p:attrNameLst>
                                          <p:attrName>r</p:attrName>
                                        </p:attrNameLst>
                                      </p:cBhvr>
                                    </p:animRo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wipe(left)">
                                      <p:cBhvr>
                                        <p:cTn id="25" dur="500"/>
                                        <p:tgtEl>
                                          <p:spTgt spid="10">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wipe(left)">
                                      <p:cBhvr>
                                        <p:cTn id="36" dur="500"/>
                                        <p:tgtEl>
                                          <p:spTgt spid="10">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wipe(left)">
                                      <p:cBhvr>
                                        <p:cTn id="41" dur="500"/>
                                        <p:tgtEl>
                                          <p:spTgt spid="10">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wipe(left)">
                                      <p:cBhvr>
                                        <p:cTn id="4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4</a:t>
            </a:r>
            <a:r>
              <a:rPr lang="zh-CN" altLang="en-US" dirty="0">
                <a:latin typeface="黑体" panose="02010609060101010101" pitchFamily="2" charset="-122"/>
                <a:ea typeface="黑体" panose="02010609060101010101" pitchFamily="2" charset="-122"/>
              </a:rPr>
              <a:t>章 多光束干涉与光学薄膜</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22</a:t>
            </a:fld>
            <a:endParaRPr lang="en-US" altLang="zh-CN" dirty="0"/>
          </a:p>
        </p:txBody>
      </p:sp>
      <p:sp>
        <p:nvSpPr>
          <p:cNvPr id="6" name="TextBox 10">
            <a:extLst>
              <a:ext uri="{FF2B5EF4-FFF2-40B4-BE49-F238E27FC236}">
                <a16:creationId xmlns:a16="http://schemas.microsoft.com/office/drawing/2014/main" id="{CCFB19F2-6EFB-4EE5-AC44-255D22C9A580}"/>
              </a:ext>
            </a:extLst>
          </p:cNvPr>
          <p:cNvSpPr txBox="1">
            <a:spLocks noChangeArrowheads="1"/>
          </p:cNvSpPr>
          <p:nvPr/>
        </p:nvSpPr>
        <p:spPr bwMode="auto">
          <a:xfrm>
            <a:off x="755576" y="2332546"/>
            <a:ext cx="7920880" cy="293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4.1 </a:t>
            </a:r>
            <a:r>
              <a:rPr lang="zh-CN" altLang="en-US" b="1" dirty="0">
                <a:solidFill>
                  <a:schemeClr val="tx2"/>
                </a:solidFill>
                <a:latin typeface="+mn-ea"/>
                <a:cs typeface="Times New Roman" panose="02020603050405020304" pitchFamily="18" charset="0"/>
              </a:rPr>
              <a:t>平行平板的多光束干涉</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4.2 </a:t>
            </a:r>
            <a:r>
              <a:rPr lang="zh-CN" altLang="en-US" b="1" dirty="0">
                <a:solidFill>
                  <a:schemeClr val="tx2"/>
                </a:solidFill>
                <a:latin typeface="+mn-ea"/>
                <a:cs typeface="Times New Roman" panose="02020603050405020304" pitchFamily="18" charset="0"/>
              </a:rPr>
              <a:t>法布里</a:t>
            </a:r>
            <a:r>
              <a:rPr lang="en-US" altLang="zh-CN" b="1" dirty="0">
                <a:solidFill>
                  <a:schemeClr val="tx2"/>
                </a:solidFill>
                <a:latin typeface="+mn-ea"/>
                <a:cs typeface="Times New Roman" panose="02020603050405020304" pitchFamily="18" charset="0"/>
              </a:rPr>
              <a:t>-</a:t>
            </a:r>
            <a:r>
              <a:rPr lang="zh-CN" altLang="en-US" b="1" dirty="0">
                <a:solidFill>
                  <a:schemeClr val="tx2"/>
                </a:solidFill>
                <a:latin typeface="+mn-ea"/>
                <a:cs typeface="Times New Roman" panose="02020603050405020304" pitchFamily="18" charset="0"/>
              </a:rPr>
              <a:t>珀罗干涉仪</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rgbClr val="FF0000"/>
                </a:solidFill>
                <a:latin typeface="+mn-ea"/>
                <a:cs typeface="Times New Roman" panose="02020603050405020304" pitchFamily="18" charset="0"/>
              </a:rPr>
              <a:t>4.3 </a:t>
            </a:r>
            <a:r>
              <a:rPr lang="zh-CN" altLang="en-US" b="1" dirty="0">
                <a:solidFill>
                  <a:srgbClr val="FF0000"/>
                </a:solidFill>
                <a:latin typeface="+mn-ea"/>
                <a:cs typeface="Times New Roman" panose="02020603050405020304" pitchFamily="18" charset="0"/>
              </a:rPr>
              <a:t>多光束干涉原理在薄膜理论中的应用</a:t>
            </a:r>
            <a:endParaRPr lang="en-US" altLang="zh-CN" b="1" dirty="0">
              <a:solidFill>
                <a:srgbClr val="FF0000"/>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4.4 </a:t>
            </a:r>
            <a:r>
              <a:rPr lang="zh-CN" altLang="en-US" b="1" dirty="0">
                <a:solidFill>
                  <a:schemeClr val="tx2"/>
                </a:solidFill>
                <a:latin typeface="+mn-ea"/>
                <a:cs typeface="Times New Roman" panose="02020603050405020304" pitchFamily="18" charset="0"/>
              </a:rPr>
              <a:t>薄膜系统光学特性的矩阵计算方法</a:t>
            </a:r>
            <a:endParaRPr lang="en-US" altLang="zh-CN" b="1" dirty="0">
              <a:solidFill>
                <a:schemeClr val="tx2"/>
              </a:solidFill>
              <a:latin typeface="+mn-ea"/>
              <a:cs typeface="Times New Roman" panose="02020603050405020304" pitchFamily="18" charset="0"/>
            </a:endParaRPr>
          </a:p>
        </p:txBody>
      </p:sp>
    </p:spTree>
    <p:extLst>
      <p:ext uri="{BB962C8B-B14F-4D97-AF65-F5344CB8AC3E}">
        <p14:creationId xmlns:p14="http://schemas.microsoft.com/office/powerpoint/2010/main" val="378158181"/>
      </p:ext>
    </p:extLst>
  </p:cSld>
  <p:clrMapOvr>
    <a:masterClrMapping/>
  </p:clrMapOvr>
  <p:transition>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光学薄膜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23</a:t>
            </a:fld>
            <a:endParaRPr lang="en-US" altLang="zh-CN" dirty="0"/>
          </a:p>
        </p:txBody>
      </p:sp>
      <p:sp>
        <p:nvSpPr>
          <p:cNvPr id="6" name="Rectangle 3"/>
          <p:cNvSpPr txBox="1">
            <a:spLocks noChangeArrowheads="1"/>
          </p:cNvSpPr>
          <p:nvPr/>
        </p:nvSpPr>
        <p:spPr bwMode="auto">
          <a:xfrm>
            <a:off x="792696" y="2341240"/>
            <a:ext cx="7558608" cy="353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lnSpc>
                <a:spcPct val="150000"/>
              </a:lnSpc>
              <a:buClr>
                <a:schemeClr val="tx2"/>
              </a:buClr>
              <a:buFont typeface="Wingdings" panose="05000000000000000000" pitchFamily="2" charset="2"/>
              <a:buChar char="Ø"/>
            </a:pPr>
            <a:r>
              <a:rPr lang="zh-CN" altLang="en-US" sz="2400" b="1" kern="0" dirty="0">
                <a:solidFill>
                  <a:schemeClr val="tx2"/>
                </a:solidFill>
              </a:rPr>
              <a:t>薄膜：在玻璃或金属等基片的光滑表面上，用物理、化学方法生成的透明介质膜。</a:t>
            </a:r>
            <a:endParaRPr lang="en-US" altLang="zh-CN" sz="2400" b="1" kern="0" dirty="0">
              <a:solidFill>
                <a:schemeClr val="tx2"/>
              </a:solidFill>
            </a:endParaRPr>
          </a:p>
          <a:p>
            <a:pPr algn="just">
              <a:lnSpc>
                <a:spcPct val="150000"/>
              </a:lnSpc>
              <a:buClr>
                <a:schemeClr val="tx2"/>
              </a:buClr>
              <a:buFont typeface="Wingdings" panose="05000000000000000000" pitchFamily="2" charset="2"/>
              <a:buChar char="Ø"/>
            </a:pPr>
            <a:r>
              <a:rPr lang="zh-CN" altLang="en-US" sz="2400" b="1" kern="0" dirty="0">
                <a:solidFill>
                  <a:schemeClr val="tx2"/>
                </a:solidFill>
              </a:rPr>
              <a:t>薄膜的用途：增强原基片的光学性能，如增强透射率、增强反射率、调整光束的光谱分布等。</a:t>
            </a:r>
            <a:endParaRPr lang="en-US" altLang="zh-CN" sz="2400" b="1" kern="0" dirty="0">
              <a:solidFill>
                <a:schemeClr val="tx2"/>
              </a:solidFill>
            </a:endParaRPr>
          </a:p>
          <a:p>
            <a:pPr algn="just">
              <a:lnSpc>
                <a:spcPct val="150000"/>
              </a:lnSpc>
              <a:buClr>
                <a:schemeClr val="tx2"/>
              </a:buClr>
              <a:buFont typeface="Wingdings" panose="05000000000000000000" pitchFamily="2" charset="2"/>
              <a:buChar char="Ø"/>
            </a:pPr>
            <a:r>
              <a:rPr lang="zh-CN" altLang="en-US" sz="2400" b="1" kern="0" dirty="0">
                <a:solidFill>
                  <a:schemeClr val="tx2"/>
                </a:solidFill>
              </a:rPr>
              <a:t>光束在薄膜中经过多次折反射，因此基于多光束干涉理论，分析薄膜的光学性能。</a:t>
            </a:r>
          </a:p>
        </p:txBody>
      </p:sp>
    </p:spTree>
    <p:extLst>
      <p:ext uri="{BB962C8B-B14F-4D97-AF65-F5344CB8AC3E}">
        <p14:creationId xmlns:p14="http://schemas.microsoft.com/office/powerpoint/2010/main" val="42280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单层膜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24</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3876" y="1268761"/>
            <a:ext cx="4313106" cy="2736304"/>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744171891"/>
              </p:ext>
            </p:extLst>
          </p:nvPr>
        </p:nvGraphicFramePr>
        <p:xfrm>
          <a:off x="203200" y="3960813"/>
          <a:ext cx="3201988" cy="1960562"/>
        </p:xfrm>
        <a:graphic>
          <a:graphicData uri="http://schemas.openxmlformats.org/presentationml/2006/ole">
            <mc:AlternateContent xmlns:mc="http://schemas.openxmlformats.org/markup-compatibility/2006">
              <mc:Choice xmlns:v="urn:schemas-microsoft-com:vml" Requires="v">
                <p:oleObj spid="_x0000_s82390" name="Equation" r:id="rId5" imgW="1269720" imgH="939600" progId="Equation.DSMT4">
                  <p:embed/>
                </p:oleObj>
              </mc:Choice>
              <mc:Fallback>
                <p:oleObj name="Equation" r:id="rId5" imgW="1269720" imgH="939600" progId="Equation.DSMT4">
                  <p:embed/>
                  <p:pic>
                    <p:nvPicPr>
                      <p:cNvPr id="3" name="对象 2"/>
                      <p:cNvPicPr>
                        <a:picLocks noChangeAspect="1" noChangeArrowheads="1"/>
                      </p:cNvPicPr>
                      <p:nvPr/>
                    </p:nvPicPr>
                    <p:blipFill>
                      <a:blip r:embed="rId6"/>
                      <a:srcRect/>
                      <a:stretch>
                        <a:fillRect/>
                      </a:stretch>
                    </p:blipFill>
                    <p:spPr bwMode="auto">
                      <a:xfrm>
                        <a:off x="203200" y="3960813"/>
                        <a:ext cx="3201988" cy="1960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 name="TextBox 5"/>
              <p:cNvSpPr txBox="1"/>
              <p:nvPr/>
            </p:nvSpPr>
            <p:spPr>
              <a:xfrm>
                <a:off x="107505" y="1365106"/>
                <a:ext cx="4248471" cy="2169825"/>
              </a:xfrm>
              <a:prstGeom prst="rect">
                <a:avLst/>
              </a:prstGeom>
              <a:noFill/>
            </p:spPr>
            <p:txBody>
              <a:bodyPr wrap="square" rtlCol="0">
                <a:spAutoFit/>
              </a:bodyPr>
              <a:lstStyle/>
              <a:p>
                <a:pPr algn="just">
                  <a:lnSpc>
                    <a:spcPct val="135000"/>
                  </a:lnSpc>
                </a:pPr>
                <a14:m>
                  <m:oMath xmlns:m="http://schemas.openxmlformats.org/officeDocument/2006/math">
                    <m:sSub>
                      <m:sSubPr>
                        <m:ctrlPr>
                          <a:rPr lang="en-US" altLang="zh-CN" sz="2000" b="1" i="1" smtClean="0">
                            <a:solidFill>
                              <a:schemeClr val="tx2"/>
                            </a:solidFill>
                            <a:latin typeface="Cambria Math" panose="02040503050406030204" pitchFamily="18" charset="0"/>
                          </a:rPr>
                        </m:ctrlPr>
                      </m:sSubPr>
                      <m:e>
                        <m:r>
                          <a:rPr lang="en-US" altLang="zh-CN" sz="2000" b="1" i="1" smtClean="0">
                            <a:solidFill>
                              <a:schemeClr val="tx2"/>
                            </a:solidFill>
                            <a:latin typeface="Cambria Math"/>
                          </a:rPr>
                          <m:t>𝒏</m:t>
                        </m:r>
                      </m:e>
                      <m:sub>
                        <m:r>
                          <a:rPr lang="en-US" altLang="zh-CN" sz="2000" b="1" i="1" smtClean="0">
                            <a:solidFill>
                              <a:schemeClr val="tx2"/>
                            </a:solidFill>
                            <a:latin typeface="Cambria Math"/>
                          </a:rPr>
                          <m:t>𝟎</m:t>
                        </m:r>
                      </m:sub>
                    </m:sSub>
                    <m:r>
                      <a:rPr lang="en-US" altLang="zh-CN" sz="2000" b="1" i="1" smtClean="0">
                        <a:solidFill>
                          <a:schemeClr val="tx2"/>
                        </a:solidFill>
                        <a:latin typeface="Cambria Math"/>
                        <a:ea typeface="Cambria Math"/>
                      </a:rPr>
                      <m:t>→</m:t>
                    </m:r>
                    <m:r>
                      <a:rPr lang="en-US" altLang="zh-CN" sz="2000" b="1" i="1" smtClean="0">
                        <a:solidFill>
                          <a:schemeClr val="tx2"/>
                        </a:solidFill>
                        <a:latin typeface="Cambria Math"/>
                        <a:ea typeface="Cambria Math"/>
                      </a:rPr>
                      <m:t>𝒏</m:t>
                    </m:r>
                  </m:oMath>
                </a14:m>
                <a:r>
                  <a:rPr lang="zh-CN" altLang="en-US" sz="2000" b="1" dirty="0">
                    <a:solidFill>
                      <a:schemeClr val="tx2"/>
                    </a:solidFill>
                  </a:rPr>
                  <a:t>，反射系数和透射系数分别为</a:t>
                </a:r>
                <a14:m>
                  <m:oMath xmlns:m="http://schemas.openxmlformats.org/officeDocument/2006/math">
                    <m:sSub>
                      <m:sSubPr>
                        <m:ctrlPr>
                          <a:rPr lang="en-US" altLang="zh-CN" sz="2000" b="1" i="1" smtClean="0">
                            <a:solidFill>
                              <a:schemeClr val="tx2"/>
                            </a:solidFill>
                            <a:latin typeface="Cambria Math" panose="02040503050406030204" pitchFamily="18" charset="0"/>
                          </a:rPr>
                        </m:ctrlPr>
                      </m:sSubPr>
                      <m:e>
                        <m:r>
                          <a:rPr lang="en-US" altLang="zh-CN" sz="2000" b="1" i="1" smtClean="0">
                            <a:solidFill>
                              <a:schemeClr val="tx2"/>
                            </a:solidFill>
                            <a:latin typeface="Cambria Math"/>
                          </a:rPr>
                          <m:t>𝒓</m:t>
                        </m:r>
                      </m:e>
                      <m:sub>
                        <m:r>
                          <a:rPr lang="en-US" altLang="zh-CN" sz="2000" b="1" i="1" smtClean="0">
                            <a:solidFill>
                              <a:schemeClr val="tx2"/>
                            </a:solidFill>
                            <a:latin typeface="Cambria Math"/>
                          </a:rPr>
                          <m:t>𝟏</m:t>
                        </m:r>
                      </m:sub>
                    </m:sSub>
                  </m:oMath>
                </a14:m>
                <a:r>
                  <a:rPr lang="zh-CN" altLang="en-US" sz="2000" b="1" dirty="0">
                    <a:solidFill>
                      <a:schemeClr val="tx2"/>
                    </a:solidFill>
                  </a:rPr>
                  <a:t>和</a:t>
                </a:r>
                <a14:m>
                  <m:oMath xmlns:m="http://schemas.openxmlformats.org/officeDocument/2006/math">
                    <m:sSub>
                      <m:sSubPr>
                        <m:ctrlPr>
                          <a:rPr lang="en-US" altLang="zh-CN" sz="2000" b="1" i="1" dirty="0" smtClean="0">
                            <a:solidFill>
                              <a:schemeClr val="tx2"/>
                            </a:solidFill>
                            <a:latin typeface="Cambria Math" panose="02040503050406030204" pitchFamily="18" charset="0"/>
                          </a:rPr>
                        </m:ctrlPr>
                      </m:sSubPr>
                      <m:e>
                        <m:r>
                          <a:rPr lang="en-US" altLang="zh-CN" sz="2000" b="1" i="1" dirty="0" smtClean="0">
                            <a:solidFill>
                              <a:schemeClr val="tx2"/>
                            </a:solidFill>
                            <a:latin typeface="Cambria Math"/>
                          </a:rPr>
                          <m:t>𝒕</m:t>
                        </m:r>
                      </m:e>
                      <m:sub>
                        <m:r>
                          <a:rPr lang="en-US" altLang="zh-CN" sz="2000" b="1" i="1" dirty="0" smtClean="0">
                            <a:solidFill>
                              <a:schemeClr val="tx2"/>
                            </a:solidFill>
                            <a:latin typeface="Cambria Math"/>
                          </a:rPr>
                          <m:t>𝟏</m:t>
                        </m:r>
                      </m:sub>
                    </m:sSub>
                  </m:oMath>
                </a14:m>
                <a:r>
                  <a:rPr lang="zh-CN" altLang="en-US" sz="2000" b="1" dirty="0">
                    <a:solidFill>
                      <a:schemeClr val="tx2"/>
                    </a:solidFill>
                  </a:rPr>
                  <a:t>；</a:t>
                </a:r>
                <a:endParaRPr lang="en-US" altLang="zh-CN" sz="2000" b="1" dirty="0">
                  <a:solidFill>
                    <a:schemeClr val="tx2"/>
                  </a:solidFill>
                </a:endParaRPr>
              </a:p>
              <a:p>
                <a:pPr algn="just">
                  <a:lnSpc>
                    <a:spcPct val="135000"/>
                  </a:lnSpc>
                </a:pPr>
                <a14:m>
                  <m:oMath xmlns:m="http://schemas.openxmlformats.org/officeDocument/2006/math">
                    <m:r>
                      <a:rPr lang="en-US" altLang="zh-CN" sz="2000" b="1" i="1">
                        <a:solidFill>
                          <a:schemeClr val="tx2"/>
                        </a:solidFill>
                        <a:latin typeface="Cambria Math"/>
                        <a:ea typeface="Cambria Math"/>
                      </a:rPr>
                      <m:t>𝒏</m:t>
                    </m:r>
                    <m:r>
                      <a:rPr lang="en-US" altLang="zh-CN" sz="2000" b="1" i="1">
                        <a:solidFill>
                          <a:schemeClr val="tx2"/>
                        </a:solidFill>
                        <a:latin typeface="Cambria Math"/>
                        <a:ea typeface="Cambria Math"/>
                      </a:rPr>
                      <m:t>→</m:t>
                    </m:r>
                    <m:sSub>
                      <m:sSubPr>
                        <m:ctrlPr>
                          <a:rPr lang="en-US" altLang="zh-CN" sz="2000" b="1" i="1">
                            <a:solidFill>
                              <a:schemeClr val="tx2"/>
                            </a:solidFill>
                            <a:latin typeface="Cambria Math" panose="02040503050406030204" pitchFamily="18" charset="0"/>
                          </a:rPr>
                        </m:ctrlPr>
                      </m:sSubPr>
                      <m:e>
                        <m:r>
                          <a:rPr lang="en-US" altLang="zh-CN" sz="2000" b="1" i="1">
                            <a:solidFill>
                              <a:schemeClr val="tx2"/>
                            </a:solidFill>
                            <a:latin typeface="Cambria Math"/>
                          </a:rPr>
                          <m:t>𝒏</m:t>
                        </m:r>
                      </m:e>
                      <m:sub>
                        <m:r>
                          <a:rPr lang="en-US" altLang="zh-CN" sz="2000" b="1" i="1" smtClean="0">
                            <a:solidFill>
                              <a:schemeClr val="tx2"/>
                            </a:solidFill>
                            <a:latin typeface="Cambria Math"/>
                          </a:rPr>
                          <m:t>𝑮</m:t>
                        </m:r>
                      </m:sub>
                    </m:sSub>
                  </m:oMath>
                </a14:m>
                <a:r>
                  <a:rPr lang="zh-CN" altLang="en-US" sz="2000" b="1" dirty="0">
                    <a:solidFill>
                      <a:schemeClr val="tx2"/>
                    </a:solidFill>
                  </a:rPr>
                  <a:t>，反射系数和透射系数分别为</a:t>
                </a:r>
                <a14:m>
                  <m:oMath xmlns:m="http://schemas.openxmlformats.org/officeDocument/2006/math">
                    <m:sSub>
                      <m:sSubPr>
                        <m:ctrlPr>
                          <a:rPr lang="en-US" altLang="zh-CN" sz="2000" b="1" i="1">
                            <a:solidFill>
                              <a:schemeClr val="tx2"/>
                            </a:solidFill>
                            <a:latin typeface="Cambria Math" panose="02040503050406030204" pitchFamily="18" charset="0"/>
                          </a:rPr>
                        </m:ctrlPr>
                      </m:sSubPr>
                      <m:e>
                        <m:r>
                          <a:rPr lang="en-US" altLang="zh-CN" sz="2000" b="1" i="1">
                            <a:solidFill>
                              <a:schemeClr val="tx2"/>
                            </a:solidFill>
                            <a:latin typeface="Cambria Math"/>
                          </a:rPr>
                          <m:t>𝒓</m:t>
                        </m:r>
                      </m:e>
                      <m:sub>
                        <m:r>
                          <a:rPr lang="en-US" altLang="zh-CN" sz="2000" b="1" i="1" smtClean="0">
                            <a:solidFill>
                              <a:schemeClr val="tx2"/>
                            </a:solidFill>
                            <a:latin typeface="Cambria Math"/>
                          </a:rPr>
                          <m:t>𝟐</m:t>
                        </m:r>
                      </m:sub>
                    </m:sSub>
                  </m:oMath>
                </a14:m>
                <a:r>
                  <a:rPr lang="zh-CN" altLang="en-US" sz="2000" b="1" dirty="0">
                    <a:solidFill>
                      <a:schemeClr val="tx2"/>
                    </a:solidFill>
                  </a:rPr>
                  <a:t>和</a:t>
                </a:r>
                <a14:m>
                  <m:oMath xmlns:m="http://schemas.openxmlformats.org/officeDocument/2006/math">
                    <m:sSub>
                      <m:sSubPr>
                        <m:ctrlPr>
                          <a:rPr lang="en-US" altLang="zh-CN" sz="2000" b="1" i="1" dirty="0">
                            <a:solidFill>
                              <a:schemeClr val="tx2"/>
                            </a:solidFill>
                            <a:latin typeface="Cambria Math" panose="02040503050406030204" pitchFamily="18" charset="0"/>
                          </a:rPr>
                        </m:ctrlPr>
                      </m:sSubPr>
                      <m:e>
                        <m:r>
                          <a:rPr lang="en-US" altLang="zh-CN" sz="2000" b="1" i="1" dirty="0">
                            <a:solidFill>
                              <a:schemeClr val="tx2"/>
                            </a:solidFill>
                            <a:latin typeface="Cambria Math"/>
                          </a:rPr>
                          <m:t>𝒕</m:t>
                        </m:r>
                      </m:e>
                      <m:sub>
                        <m:r>
                          <a:rPr lang="en-US" altLang="zh-CN" sz="2000" b="1" i="1" dirty="0" smtClean="0">
                            <a:solidFill>
                              <a:schemeClr val="tx2"/>
                            </a:solidFill>
                            <a:latin typeface="Cambria Math"/>
                          </a:rPr>
                          <m:t>𝟐</m:t>
                        </m:r>
                      </m:sub>
                    </m:sSub>
                  </m:oMath>
                </a14:m>
                <a:r>
                  <a:rPr lang="zh-CN" altLang="en-US" sz="2000" b="1" dirty="0">
                    <a:solidFill>
                      <a:schemeClr val="tx2"/>
                    </a:solidFill>
                  </a:rPr>
                  <a:t>；</a:t>
                </a:r>
                <a:endParaRPr lang="en-US" altLang="zh-CN" sz="2000" b="1" dirty="0">
                  <a:solidFill>
                    <a:schemeClr val="tx2"/>
                  </a:solidFill>
                </a:endParaRPr>
              </a:p>
              <a:p>
                <a:pPr algn="just">
                  <a:lnSpc>
                    <a:spcPct val="135000"/>
                  </a:lnSpc>
                </a:pPr>
                <a:r>
                  <a:rPr lang="zh-CN" altLang="en-US" sz="2000" b="1" dirty="0">
                    <a:solidFill>
                      <a:schemeClr val="tx2"/>
                    </a:solidFill>
                    <a:latin typeface="Cambria Math"/>
                    <a:ea typeface="Cambria Math"/>
                  </a:rPr>
                  <a:t>根据多光束干涉理论，得到：</a:t>
                </a:r>
              </a:p>
            </p:txBody>
          </p:sp>
        </mc:Choice>
        <mc:Fallback xmlns="">
          <p:sp>
            <p:nvSpPr>
              <p:cNvPr id="6" name="TextBox 5"/>
              <p:cNvSpPr txBox="1">
                <a:spLocks noRot="1" noChangeAspect="1" noMove="1" noResize="1" noEditPoints="1" noAdjustHandles="1" noChangeArrowheads="1" noChangeShapeType="1" noTextEdit="1"/>
              </p:cNvSpPr>
              <p:nvPr/>
            </p:nvSpPr>
            <p:spPr>
              <a:xfrm>
                <a:off x="107505" y="1365106"/>
                <a:ext cx="4248471" cy="2169825"/>
              </a:xfrm>
              <a:prstGeom prst="rect">
                <a:avLst/>
              </a:prstGeom>
              <a:blipFill rotWithShape="1">
                <a:blip r:embed="rId7"/>
                <a:stretch>
                  <a:fillRect l="-1578" r="-1435" b="-1404"/>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3635896" y="4005064"/>
          <a:ext cx="3937000" cy="2068512"/>
        </p:xfrm>
        <a:graphic>
          <a:graphicData uri="http://schemas.openxmlformats.org/presentationml/2006/ole">
            <mc:AlternateContent xmlns:mc="http://schemas.openxmlformats.org/markup-compatibility/2006">
              <mc:Choice xmlns:v="urn:schemas-microsoft-com:vml" Requires="v">
                <p:oleObj spid="_x0000_s82391" name="Equation" r:id="rId8" imgW="1562040" imgH="990360" progId="Equation.DSMT4">
                  <p:embed/>
                </p:oleObj>
              </mc:Choice>
              <mc:Fallback>
                <p:oleObj name="Equation" r:id="rId8" imgW="1562040" imgH="990360" progId="Equation.DSMT4">
                  <p:embed/>
                  <p:pic>
                    <p:nvPicPr>
                      <p:cNvPr id="7" name="对象 6"/>
                      <p:cNvPicPr>
                        <a:picLocks noChangeAspect="1" noChangeArrowheads="1"/>
                      </p:cNvPicPr>
                      <p:nvPr/>
                    </p:nvPicPr>
                    <p:blipFill>
                      <a:blip r:embed="rId9"/>
                      <a:srcRect/>
                      <a:stretch>
                        <a:fillRect/>
                      </a:stretch>
                    </p:blipFill>
                    <p:spPr bwMode="auto">
                      <a:xfrm>
                        <a:off x="3635896" y="4005064"/>
                        <a:ext cx="3937000" cy="206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对象 9"/>
          <p:cNvGraphicFramePr>
            <a:graphicFrameLocks noChangeAspect="1"/>
          </p:cNvGraphicFramePr>
          <p:nvPr/>
        </p:nvGraphicFramePr>
        <p:xfrm>
          <a:off x="1178776" y="6237312"/>
          <a:ext cx="1160975" cy="328102"/>
        </p:xfrm>
        <a:graphic>
          <a:graphicData uri="http://schemas.openxmlformats.org/presentationml/2006/ole">
            <mc:AlternateContent xmlns:mc="http://schemas.openxmlformats.org/markup-compatibility/2006">
              <mc:Choice xmlns:v="urn:schemas-microsoft-com:vml" Requires="v">
                <p:oleObj spid="_x0000_s82392" name="Equation" r:id="rId10" imgW="583920" imgH="164880" progId="Equation.DSMT4">
                  <p:embed/>
                </p:oleObj>
              </mc:Choice>
              <mc:Fallback>
                <p:oleObj name="Equation" r:id="rId10" imgW="583920" imgH="164880" progId="Equation.DSMT4">
                  <p:embed/>
                  <p:pic>
                    <p:nvPicPr>
                      <p:cNvPr id="10" name="对象 9"/>
                      <p:cNvPicPr/>
                      <p:nvPr/>
                    </p:nvPicPr>
                    <p:blipFill>
                      <a:blip r:embed="rId11"/>
                      <a:stretch>
                        <a:fillRect/>
                      </a:stretch>
                    </p:blipFill>
                    <p:spPr>
                      <a:xfrm>
                        <a:off x="1178776" y="6237312"/>
                        <a:ext cx="1160975" cy="328102"/>
                      </a:xfrm>
                      <a:prstGeom prst="rect">
                        <a:avLst/>
                      </a:prstGeom>
                    </p:spPr>
                  </p:pic>
                </p:oleObj>
              </mc:Fallback>
            </mc:AlternateContent>
          </a:graphicData>
        </a:graphic>
      </p:graphicFrame>
      <p:sp>
        <p:nvSpPr>
          <p:cNvPr id="11" name="TextBox 10"/>
          <p:cNvSpPr txBox="1"/>
          <p:nvPr/>
        </p:nvSpPr>
        <p:spPr>
          <a:xfrm>
            <a:off x="107506" y="6165304"/>
            <a:ext cx="1080118" cy="400110"/>
          </a:xfrm>
          <a:prstGeom prst="rect">
            <a:avLst/>
          </a:prstGeom>
          <a:noFill/>
        </p:spPr>
        <p:txBody>
          <a:bodyPr wrap="square" rtlCol="0">
            <a:spAutoFit/>
          </a:bodyPr>
          <a:lstStyle/>
          <a:p>
            <a:r>
              <a:rPr lang="zh-CN" altLang="en-US" sz="2000" b="1" dirty="0">
                <a:solidFill>
                  <a:schemeClr val="tx2"/>
                </a:solidFill>
              </a:rPr>
              <a:t>由于：              </a:t>
            </a:r>
          </a:p>
        </p:txBody>
      </p:sp>
      <p:sp>
        <p:nvSpPr>
          <p:cNvPr id="12" name="矩形 11"/>
          <p:cNvSpPr/>
          <p:nvPr/>
        </p:nvSpPr>
        <p:spPr>
          <a:xfrm>
            <a:off x="2901610" y="6168897"/>
            <a:ext cx="5088252" cy="400110"/>
          </a:xfrm>
          <a:prstGeom prst="rect">
            <a:avLst/>
          </a:prstGeom>
        </p:spPr>
        <p:txBody>
          <a:bodyPr wrap="none">
            <a:spAutoFit/>
          </a:bodyPr>
          <a:lstStyle/>
          <a:p>
            <a:r>
              <a:rPr lang="zh-CN" altLang="en-US" sz="2000" b="1" dirty="0">
                <a:solidFill>
                  <a:srgbClr val="FF0000"/>
                </a:solidFill>
              </a:rPr>
              <a:t>反射光和透射光互补，二者分析其一即可。</a:t>
            </a:r>
          </a:p>
        </p:txBody>
      </p:sp>
    </p:spTree>
    <p:extLst>
      <p:ext uri="{BB962C8B-B14F-4D97-AF65-F5344CB8AC3E}">
        <p14:creationId xmlns:p14="http://schemas.microsoft.com/office/powerpoint/2010/main" val="107612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wipe(left)">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arn(inVertic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单层膜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25</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886" y="1694834"/>
            <a:ext cx="4470610" cy="4614486"/>
          </a:xfrm>
          <a:prstGeom prst="rect">
            <a:avLst/>
          </a:prstGeom>
        </p:spPr>
      </p:pic>
      <p:graphicFrame>
        <p:nvGraphicFramePr>
          <p:cNvPr id="3" name="对象 2"/>
          <p:cNvGraphicFramePr>
            <a:graphicFrameLocks noChangeAspect="1"/>
          </p:cNvGraphicFramePr>
          <p:nvPr/>
        </p:nvGraphicFramePr>
        <p:xfrm>
          <a:off x="251520" y="2708920"/>
          <a:ext cx="4284476" cy="1512168"/>
        </p:xfrm>
        <a:graphic>
          <a:graphicData uri="http://schemas.openxmlformats.org/presentationml/2006/ole">
            <mc:AlternateContent xmlns:mc="http://schemas.openxmlformats.org/markup-compatibility/2006">
              <mc:Choice xmlns:v="urn:schemas-microsoft-com:vml" Requires="v">
                <p:oleObj spid="_x0000_s83101" name="Equation" r:id="rId5" imgW="2590560" imgH="914400" progId="Equation.DSMT4">
                  <p:embed/>
                </p:oleObj>
              </mc:Choice>
              <mc:Fallback>
                <p:oleObj name="Equation" r:id="rId5" imgW="2590560" imgH="914400" progId="Equation.DSMT4">
                  <p:embed/>
                  <p:pic>
                    <p:nvPicPr>
                      <p:cNvPr id="3" name="对象 2"/>
                      <p:cNvPicPr/>
                      <p:nvPr/>
                    </p:nvPicPr>
                    <p:blipFill>
                      <a:blip r:embed="rId6"/>
                      <a:stretch>
                        <a:fillRect/>
                      </a:stretch>
                    </p:blipFill>
                    <p:spPr>
                      <a:xfrm>
                        <a:off x="251520" y="2708920"/>
                        <a:ext cx="4284476" cy="1512168"/>
                      </a:xfrm>
                      <a:prstGeom prst="rect">
                        <a:avLst/>
                      </a:prstGeom>
                    </p:spPr>
                  </p:pic>
                </p:oleObj>
              </mc:Fallback>
            </mc:AlternateContent>
          </a:graphicData>
        </a:graphic>
      </p:graphicFrame>
      <p:sp>
        <p:nvSpPr>
          <p:cNvPr id="6" name="TextBox 5"/>
          <p:cNvSpPr txBox="1"/>
          <p:nvPr/>
        </p:nvSpPr>
        <p:spPr>
          <a:xfrm>
            <a:off x="156478" y="2103239"/>
            <a:ext cx="2350323" cy="461665"/>
          </a:xfrm>
          <a:prstGeom prst="rect">
            <a:avLst/>
          </a:prstGeom>
          <a:noFill/>
        </p:spPr>
        <p:txBody>
          <a:bodyPr wrap="none" rtlCol="0">
            <a:spAutoFit/>
          </a:bodyPr>
          <a:lstStyle/>
          <a:p>
            <a:pPr algn="just"/>
            <a:r>
              <a:rPr lang="zh-CN" altLang="en-US" sz="2400" b="1" dirty="0">
                <a:solidFill>
                  <a:schemeClr val="tx2"/>
                </a:solidFill>
              </a:rPr>
              <a:t>正入射情况下：</a:t>
            </a:r>
          </a:p>
        </p:txBody>
      </p:sp>
      <mc:AlternateContent xmlns:mc="http://schemas.openxmlformats.org/markup-compatibility/2006" xmlns:a14="http://schemas.microsoft.com/office/drawing/2010/main">
        <mc:Choice Requires="a14">
          <p:sp>
            <p:nvSpPr>
              <p:cNvPr id="7" name="TextBox 6"/>
              <p:cNvSpPr txBox="1"/>
              <p:nvPr/>
            </p:nvSpPr>
            <p:spPr>
              <a:xfrm>
                <a:off x="7524328" y="1589891"/>
                <a:ext cx="141859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2"/>
                              </a:solidFill>
                              <a:latin typeface="Cambria Math" panose="02040503050406030204" pitchFamily="18" charset="0"/>
                            </a:rPr>
                          </m:ctrlPr>
                        </m:sSubPr>
                        <m:e>
                          <m:r>
                            <a:rPr lang="en-US" altLang="zh-CN" sz="2400" b="0" i="1" smtClean="0">
                              <a:solidFill>
                                <a:schemeClr val="tx2"/>
                              </a:solidFill>
                              <a:latin typeface="Cambria Math"/>
                            </a:rPr>
                            <m:t>𝑛</m:t>
                          </m:r>
                        </m:e>
                        <m:sub>
                          <m:r>
                            <a:rPr lang="en-US" altLang="zh-CN" sz="2400" b="0" i="1" smtClean="0">
                              <a:solidFill>
                                <a:schemeClr val="tx2"/>
                              </a:solidFill>
                              <a:latin typeface="Cambria Math"/>
                            </a:rPr>
                            <m:t>0</m:t>
                          </m:r>
                        </m:sub>
                      </m:sSub>
                      <m:r>
                        <a:rPr lang="en-US" altLang="zh-CN" sz="2400" b="0" i="1" smtClean="0">
                          <a:solidFill>
                            <a:schemeClr val="tx2"/>
                          </a:solidFill>
                          <a:latin typeface="Cambria Math"/>
                        </a:rPr>
                        <m:t>=1   </m:t>
                      </m:r>
                    </m:oMath>
                  </m:oMathPara>
                </a14:m>
                <a:endParaRPr lang="en-US" altLang="zh-CN" sz="2400" b="0" i="1" dirty="0">
                  <a:solidFill>
                    <a:schemeClr val="tx2"/>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2"/>
                              </a:solidFill>
                              <a:latin typeface="Cambria Math" panose="02040503050406030204" pitchFamily="18" charset="0"/>
                            </a:rPr>
                          </m:ctrlPr>
                        </m:sSubPr>
                        <m:e>
                          <m:r>
                            <a:rPr lang="en-US" altLang="zh-CN" sz="2400" b="0" i="1" smtClean="0">
                              <a:solidFill>
                                <a:schemeClr val="tx2"/>
                              </a:solidFill>
                              <a:latin typeface="Cambria Math"/>
                            </a:rPr>
                            <m:t>𝑛</m:t>
                          </m:r>
                        </m:e>
                        <m:sub>
                          <m:r>
                            <a:rPr lang="en-US" altLang="zh-CN" sz="2400" b="0" i="1" smtClean="0">
                              <a:solidFill>
                                <a:schemeClr val="tx2"/>
                              </a:solidFill>
                              <a:latin typeface="Cambria Math"/>
                            </a:rPr>
                            <m:t>𝐺</m:t>
                          </m:r>
                        </m:sub>
                      </m:sSub>
                      <m:r>
                        <a:rPr lang="en-US" altLang="zh-CN" sz="2400" b="0" i="1" smtClean="0">
                          <a:solidFill>
                            <a:schemeClr val="tx2"/>
                          </a:solidFill>
                          <a:latin typeface="Cambria Math"/>
                        </a:rPr>
                        <m:t>=1.5</m:t>
                      </m:r>
                    </m:oMath>
                  </m:oMathPara>
                </a14:m>
                <a:endParaRPr lang="zh-CN" altLang="en-US" sz="2400" dirty="0">
                  <a:solidFill>
                    <a:schemeClr val="tx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524328" y="1589891"/>
                <a:ext cx="1418593" cy="830997"/>
              </a:xfrm>
              <a:prstGeom prst="rect">
                <a:avLst/>
              </a:prstGeom>
              <a:blipFill rotWithShape="1">
                <a:blip r:embed="rId7"/>
                <a:stretch>
                  <a:fillRect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6478" y="5085184"/>
                <a:ext cx="4631546"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chemeClr val="tx2"/>
                    </a:solidFill>
                  </a:rPr>
                  <a:t>当</a:t>
                </a:r>
                <a14:m>
                  <m:oMath xmlns:m="http://schemas.openxmlformats.org/officeDocument/2006/math">
                    <m:sSub>
                      <m:sSubPr>
                        <m:ctrlPr>
                          <a:rPr lang="en-US" altLang="zh-CN" sz="2400" i="1" smtClean="0">
                            <a:solidFill>
                              <a:schemeClr val="tx2"/>
                            </a:solidFill>
                            <a:latin typeface="Cambria Math" panose="02040503050406030204" pitchFamily="18" charset="0"/>
                          </a:rPr>
                        </m:ctrlPr>
                      </m:sSubPr>
                      <m:e>
                        <m:r>
                          <a:rPr lang="en-US" altLang="zh-CN" sz="2400" b="0" i="1" smtClean="0">
                            <a:solidFill>
                              <a:schemeClr val="tx2"/>
                            </a:solidFill>
                            <a:latin typeface="Cambria Math"/>
                          </a:rPr>
                          <m:t>𝑛</m:t>
                        </m:r>
                      </m:e>
                      <m:sub>
                        <m:r>
                          <a:rPr lang="en-US" altLang="zh-CN" sz="2400" b="0" i="1" smtClean="0">
                            <a:solidFill>
                              <a:schemeClr val="tx2"/>
                            </a:solidFill>
                            <a:latin typeface="Cambria Math"/>
                          </a:rPr>
                          <m:t>0</m:t>
                        </m:r>
                      </m:sub>
                    </m:sSub>
                    <m:r>
                      <a:rPr lang="en-US" altLang="zh-CN" sz="2400" b="0" i="1" smtClean="0">
                        <a:solidFill>
                          <a:schemeClr val="tx2"/>
                        </a:solidFill>
                        <a:latin typeface="Cambria Math"/>
                      </a:rPr>
                      <m:t>&lt;</m:t>
                    </m:r>
                    <m:r>
                      <a:rPr lang="en-US" altLang="zh-CN" sz="2400" b="0" i="1" smtClean="0">
                        <a:solidFill>
                          <a:schemeClr val="tx2"/>
                        </a:solidFill>
                        <a:latin typeface="Cambria Math"/>
                      </a:rPr>
                      <m:t>𝑛</m:t>
                    </m:r>
                    <m:r>
                      <a:rPr lang="en-US" altLang="zh-CN" sz="2400" b="0" i="1" smtClean="0">
                        <a:solidFill>
                          <a:schemeClr val="tx2"/>
                        </a:solidFill>
                        <a:latin typeface="Cambria Math"/>
                      </a:rPr>
                      <m:t>&lt;</m:t>
                    </m:r>
                    <m:sSub>
                      <m:sSubPr>
                        <m:ctrlPr>
                          <a:rPr lang="en-US" altLang="zh-CN" sz="2400" i="1" smtClean="0">
                            <a:solidFill>
                              <a:schemeClr val="tx2"/>
                            </a:solidFill>
                            <a:latin typeface="Cambria Math" panose="02040503050406030204" pitchFamily="18" charset="0"/>
                          </a:rPr>
                        </m:ctrlPr>
                      </m:sSubPr>
                      <m:e>
                        <m:r>
                          <a:rPr lang="en-US" altLang="zh-CN" sz="2400" b="0" i="1" smtClean="0">
                            <a:solidFill>
                              <a:schemeClr val="tx2"/>
                            </a:solidFill>
                            <a:latin typeface="Cambria Math"/>
                          </a:rPr>
                          <m:t>𝑛</m:t>
                        </m:r>
                      </m:e>
                      <m:sub>
                        <m:r>
                          <a:rPr lang="en-US" altLang="zh-CN" sz="2400" b="0" i="1" smtClean="0">
                            <a:solidFill>
                              <a:schemeClr val="tx2"/>
                            </a:solidFill>
                            <a:latin typeface="Cambria Math"/>
                          </a:rPr>
                          <m:t>𝐺</m:t>
                        </m:r>
                      </m:sub>
                    </m:sSub>
                  </m:oMath>
                </a14:m>
                <a:r>
                  <a:rPr lang="zh-CN" altLang="en-US" sz="2400" b="1" dirty="0">
                    <a:solidFill>
                      <a:schemeClr val="tx2"/>
                    </a:solidFill>
                  </a:rPr>
                  <a:t>时，有增透效果</a:t>
                </a:r>
                <a:endParaRPr lang="en-US" altLang="zh-CN" sz="2400" b="1" dirty="0">
                  <a:solidFill>
                    <a:schemeClr val="tx2"/>
                  </a:solidFill>
                </a:endParaRPr>
              </a:p>
              <a:p>
                <a:pPr marL="342900" indent="-342900">
                  <a:lnSpc>
                    <a:spcPct val="150000"/>
                  </a:lnSpc>
                  <a:buFont typeface="Wingdings" panose="05000000000000000000" pitchFamily="2" charset="2"/>
                  <a:buChar char="Ø"/>
                </a:pPr>
                <a:r>
                  <a:rPr lang="zh-CN" altLang="en-US" sz="2400" b="1" dirty="0">
                    <a:solidFill>
                      <a:schemeClr val="tx2"/>
                    </a:solidFill>
                  </a:rPr>
                  <a:t>当</a:t>
                </a:r>
                <a14:m>
                  <m:oMath xmlns:m="http://schemas.openxmlformats.org/officeDocument/2006/math">
                    <m:r>
                      <a:rPr lang="en-US" altLang="zh-CN" sz="2400" b="0" i="1">
                        <a:solidFill>
                          <a:schemeClr val="tx2"/>
                        </a:solidFill>
                        <a:latin typeface="Cambria Math"/>
                      </a:rPr>
                      <m:t>𝑛</m:t>
                    </m:r>
                    <m:r>
                      <a:rPr lang="en-US" altLang="zh-CN" sz="2400" b="0" i="1" smtClean="0">
                        <a:solidFill>
                          <a:schemeClr val="tx2"/>
                        </a:solidFill>
                        <a:latin typeface="Cambria Math"/>
                      </a:rPr>
                      <m:t>&gt;</m:t>
                    </m:r>
                    <m:sSub>
                      <m:sSubPr>
                        <m:ctrlPr>
                          <a:rPr lang="en-US" altLang="zh-CN" sz="2400" i="1">
                            <a:solidFill>
                              <a:schemeClr val="tx2"/>
                            </a:solidFill>
                            <a:latin typeface="Cambria Math" panose="02040503050406030204" pitchFamily="18" charset="0"/>
                          </a:rPr>
                        </m:ctrlPr>
                      </m:sSubPr>
                      <m:e>
                        <m:r>
                          <a:rPr lang="en-US" altLang="zh-CN" sz="2400" b="0" i="1">
                            <a:solidFill>
                              <a:schemeClr val="tx2"/>
                            </a:solidFill>
                            <a:latin typeface="Cambria Math"/>
                          </a:rPr>
                          <m:t>𝑛</m:t>
                        </m:r>
                      </m:e>
                      <m:sub>
                        <m:r>
                          <a:rPr lang="en-US" altLang="zh-CN" sz="2400" b="0" i="1">
                            <a:solidFill>
                              <a:schemeClr val="tx2"/>
                            </a:solidFill>
                            <a:latin typeface="Cambria Math"/>
                          </a:rPr>
                          <m:t>𝐺</m:t>
                        </m:r>
                      </m:sub>
                    </m:sSub>
                  </m:oMath>
                </a14:m>
                <a:r>
                  <a:rPr lang="zh-CN" altLang="en-US" sz="2400" b="1" dirty="0">
                    <a:solidFill>
                      <a:schemeClr val="tx2"/>
                    </a:solidFill>
                  </a:rPr>
                  <a:t>时，有增反效果</a:t>
                </a:r>
              </a:p>
            </p:txBody>
          </p:sp>
        </mc:Choice>
        <mc:Fallback xmlns="">
          <p:sp>
            <p:nvSpPr>
              <p:cNvPr id="8" name="TextBox 7"/>
              <p:cNvSpPr txBox="1">
                <a:spLocks noRot="1" noChangeAspect="1" noMove="1" noResize="1" noEditPoints="1" noAdjustHandles="1" noChangeArrowheads="1" noChangeShapeType="1" noTextEdit="1"/>
              </p:cNvSpPr>
              <p:nvPr/>
            </p:nvSpPr>
            <p:spPr>
              <a:xfrm>
                <a:off x="156478" y="5085184"/>
                <a:ext cx="4631546" cy="1200329"/>
              </a:xfrm>
              <a:prstGeom prst="rect">
                <a:avLst/>
              </a:prstGeom>
              <a:blipFill rotWithShape="1">
                <a:blip r:embed="rId8"/>
                <a:stretch>
                  <a:fillRect l="-1845" r="-1976" b="-4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897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wipe(left)">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单层增透膜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26</a:t>
            </a:fld>
            <a:endParaRPr lang="en-US" altLang="zh-CN" dirty="0"/>
          </a:p>
        </p:txBody>
      </p:sp>
      <mc:AlternateContent xmlns:mc="http://schemas.openxmlformats.org/markup-compatibility/2006" xmlns:a14="http://schemas.microsoft.com/office/drawing/2010/main">
        <mc:Choice Requires="a14">
          <p:sp>
            <p:nvSpPr>
              <p:cNvPr id="3" name="TextBox 2"/>
              <p:cNvSpPr txBox="1"/>
              <p:nvPr/>
            </p:nvSpPr>
            <p:spPr>
              <a:xfrm>
                <a:off x="799044" y="1556792"/>
                <a:ext cx="3781484" cy="495585"/>
              </a:xfrm>
              <a:prstGeom prst="rect">
                <a:avLst/>
              </a:prstGeom>
              <a:noFill/>
            </p:spPr>
            <p:txBody>
              <a:bodyPr wrap="none" rtlCol="0">
                <a:spAutoFit/>
              </a:bodyPr>
              <a:lstStyle/>
              <a:p>
                <a:pPr algn="just">
                  <a:lnSpc>
                    <a:spcPct val="150000"/>
                  </a:lnSpc>
                </a:pPr>
                <a:r>
                  <a:rPr lang="zh-CN" altLang="en-US" sz="2000" b="1" dirty="0">
                    <a:solidFill>
                      <a:schemeClr val="tx2"/>
                    </a:solidFill>
                  </a:rPr>
                  <a:t>取</a:t>
                </a:r>
                <a14:m>
                  <m:oMath xmlns:m="http://schemas.openxmlformats.org/officeDocument/2006/math">
                    <m:r>
                      <a:rPr lang="en-US" altLang="zh-CN" sz="2000" b="0" i="1" smtClean="0">
                        <a:solidFill>
                          <a:schemeClr val="tx2"/>
                        </a:solidFill>
                        <a:latin typeface="Cambria Math" panose="02040503050406030204" pitchFamily="18" charset="0"/>
                      </a:rPr>
                      <m:t>𝑛h</m:t>
                    </m:r>
                    <m:r>
                      <a:rPr lang="en-US" altLang="zh-CN" sz="2000" b="0" i="1" smtClean="0">
                        <a:solidFill>
                          <a:schemeClr val="tx2"/>
                        </a:solidFill>
                        <a:latin typeface="Cambria Math" panose="02040503050406030204" pitchFamily="18" charset="0"/>
                      </a:rPr>
                      <m:t>=</m:t>
                    </m:r>
                    <m:sSub>
                      <m:sSubPr>
                        <m:ctrlPr>
                          <a:rPr lang="en-US" altLang="zh-CN" sz="2000" i="1" smtClean="0">
                            <a:solidFill>
                              <a:schemeClr val="tx2"/>
                            </a:solidFill>
                            <a:latin typeface="Cambria Math" panose="02040503050406030204" pitchFamily="18" charset="0"/>
                          </a:rPr>
                        </m:ctrlPr>
                      </m:sSubPr>
                      <m:e>
                        <m:r>
                          <a:rPr lang="zh-CN" altLang="en-US" sz="2000" b="0" i="1" smtClean="0">
                            <a:solidFill>
                              <a:schemeClr val="tx2"/>
                            </a:solidFill>
                            <a:latin typeface="Cambria Math" panose="02040503050406030204" pitchFamily="18" charset="0"/>
                          </a:rPr>
                          <m:t>𝜆</m:t>
                        </m:r>
                      </m:e>
                      <m:sub>
                        <m:r>
                          <a:rPr lang="en-US" altLang="zh-CN" sz="2000" b="0" i="1" smtClean="0">
                            <a:solidFill>
                              <a:schemeClr val="tx2"/>
                            </a:solidFill>
                            <a:latin typeface="Cambria Math" panose="02040503050406030204" pitchFamily="18" charset="0"/>
                          </a:rPr>
                          <m:t>0</m:t>
                        </m:r>
                      </m:sub>
                    </m:sSub>
                    <m:r>
                      <a:rPr lang="en-US" altLang="zh-CN" sz="2000" b="0" i="1" smtClean="0">
                        <a:solidFill>
                          <a:schemeClr val="tx2"/>
                        </a:solidFill>
                        <a:latin typeface="Cambria Math" panose="02040503050406030204" pitchFamily="18" charset="0"/>
                      </a:rPr>
                      <m:t>/4</m:t>
                    </m:r>
                  </m:oMath>
                </a14:m>
                <a:r>
                  <a:rPr lang="zh-CN" altLang="en-US" sz="2000" b="1" dirty="0">
                    <a:solidFill>
                      <a:schemeClr val="tx2"/>
                    </a:solidFill>
                  </a:rPr>
                  <a:t>或者</a:t>
                </a:r>
                <a14:m>
                  <m:oMath xmlns:m="http://schemas.openxmlformats.org/officeDocument/2006/math">
                    <m:r>
                      <a:rPr lang="zh-CN" altLang="en-US" sz="2000" b="0" i="1" dirty="0" smtClean="0">
                        <a:solidFill>
                          <a:schemeClr val="tx2"/>
                        </a:solidFill>
                        <a:latin typeface="Cambria Math" panose="02040503050406030204" pitchFamily="18" charset="0"/>
                      </a:rPr>
                      <m:t>𝛿</m:t>
                    </m:r>
                    <m:r>
                      <a:rPr lang="en-US" altLang="zh-CN" sz="2000" b="0" i="1" dirty="0" smtClean="0">
                        <a:solidFill>
                          <a:schemeClr val="tx2"/>
                        </a:solidFill>
                        <a:latin typeface="Cambria Math" panose="02040503050406030204" pitchFamily="18" charset="0"/>
                      </a:rPr>
                      <m:t>=</m:t>
                    </m:r>
                    <m:r>
                      <a:rPr lang="zh-CN" altLang="en-US" sz="2000" b="0" i="1" dirty="0" smtClean="0">
                        <a:solidFill>
                          <a:schemeClr val="tx2"/>
                        </a:solidFill>
                        <a:latin typeface="Cambria Math" panose="02040503050406030204" pitchFamily="18" charset="0"/>
                      </a:rPr>
                      <m:t>𝜋</m:t>
                    </m:r>
                  </m:oMath>
                </a14:m>
                <a:r>
                  <a:rPr lang="zh-CN" altLang="en-US" sz="2000" b="1" dirty="0">
                    <a:solidFill>
                      <a:schemeClr val="tx2"/>
                    </a:solidFill>
                  </a:rPr>
                  <a:t>，得到：</a:t>
                </a:r>
              </a:p>
            </p:txBody>
          </p:sp>
        </mc:Choice>
        <mc:Fallback xmlns="">
          <p:sp>
            <p:nvSpPr>
              <p:cNvPr id="3" name="TextBox 2"/>
              <p:cNvSpPr txBox="1">
                <a:spLocks noRot="1" noChangeAspect="1" noMove="1" noResize="1" noEditPoints="1" noAdjustHandles="1" noChangeArrowheads="1" noChangeShapeType="1" noTextEdit="1"/>
              </p:cNvSpPr>
              <p:nvPr/>
            </p:nvSpPr>
            <p:spPr>
              <a:xfrm>
                <a:off x="799044" y="1556792"/>
                <a:ext cx="3781484" cy="495585"/>
              </a:xfrm>
              <a:prstGeom prst="rect">
                <a:avLst/>
              </a:prstGeom>
              <a:blipFill>
                <a:blip r:embed="rId4"/>
                <a:stretch>
                  <a:fillRect l="-1613" r="-112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5536" y="4149080"/>
                <a:ext cx="8352928" cy="235564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solidFill>
                      <a:schemeClr val="tx2"/>
                    </a:solidFill>
                  </a:rPr>
                  <a:t>当</a:t>
                </a:r>
                <a14:m>
                  <m:oMath xmlns:m="http://schemas.openxmlformats.org/officeDocument/2006/math">
                    <m:r>
                      <a:rPr lang="en-US" altLang="zh-CN" sz="2000" b="0" i="1" smtClean="0">
                        <a:solidFill>
                          <a:schemeClr val="tx2"/>
                        </a:solidFill>
                        <a:latin typeface="Cambria Math" panose="02040503050406030204" pitchFamily="18" charset="0"/>
                      </a:rPr>
                      <m:t>𝑛</m:t>
                    </m:r>
                    <m:r>
                      <a:rPr lang="en-US" altLang="zh-CN" sz="2000" b="0" i="1" smtClean="0">
                        <a:solidFill>
                          <a:schemeClr val="tx2"/>
                        </a:solidFill>
                        <a:latin typeface="Cambria Math" panose="02040503050406030204" pitchFamily="18" charset="0"/>
                      </a:rPr>
                      <m:t>=</m:t>
                    </m:r>
                    <m:rad>
                      <m:radPr>
                        <m:degHide m:val="on"/>
                        <m:ctrlPr>
                          <a:rPr lang="en-US" altLang="zh-CN" sz="2000" i="1" smtClean="0">
                            <a:solidFill>
                              <a:schemeClr val="tx2"/>
                            </a:solidFill>
                            <a:latin typeface="Cambria Math" panose="02040503050406030204" pitchFamily="18" charset="0"/>
                          </a:rPr>
                        </m:ctrlPr>
                      </m:radPr>
                      <m:deg/>
                      <m:e>
                        <m:sSub>
                          <m:sSubPr>
                            <m:ctrlPr>
                              <a:rPr lang="en-US" altLang="zh-CN" sz="2000" i="1" smtClean="0">
                                <a:solidFill>
                                  <a:schemeClr val="tx2"/>
                                </a:solidFill>
                                <a:latin typeface="Cambria Math" panose="02040503050406030204" pitchFamily="18" charset="0"/>
                              </a:rPr>
                            </m:ctrlPr>
                          </m:sSubPr>
                          <m:e>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panose="02040503050406030204" pitchFamily="18" charset="0"/>
                                  </a:rPr>
                                  <m:t>𝑛</m:t>
                                </m:r>
                              </m:e>
                              <m:sub>
                                <m:r>
                                  <a:rPr lang="en-US" altLang="zh-CN" sz="2000" b="0" i="1" smtClean="0">
                                    <a:solidFill>
                                      <a:schemeClr val="tx2"/>
                                    </a:solidFill>
                                    <a:latin typeface="Cambria Math" panose="02040503050406030204" pitchFamily="18" charset="0"/>
                                  </a:rPr>
                                  <m:t>0</m:t>
                                </m:r>
                              </m:sub>
                            </m:sSub>
                            <m:r>
                              <a:rPr lang="en-US" altLang="zh-CN" sz="2000" b="0" i="1" smtClean="0">
                                <a:solidFill>
                                  <a:schemeClr val="tx2"/>
                                </a:solidFill>
                                <a:latin typeface="Cambria Math" panose="02040503050406030204" pitchFamily="18" charset="0"/>
                              </a:rPr>
                              <m:t>𝑛</m:t>
                            </m:r>
                          </m:e>
                          <m:sub>
                            <m:r>
                              <a:rPr lang="en-US" altLang="zh-CN" sz="2000" b="0" i="1" smtClean="0">
                                <a:solidFill>
                                  <a:schemeClr val="tx2"/>
                                </a:solidFill>
                                <a:latin typeface="Cambria Math" panose="02040503050406030204" pitchFamily="18" charset="0"/>
                              </a:rPr>
                              <m:t>𝐺</m:t>
                            </m:r>
                          </m:sub>
                        </m:sSub>
                      </m:e>
                    </m:rad>
                  </m:oMath>
                </a14:m>
                <a:r>
                  <a:rPr lang="zh-CN" altLang="en-US" sz="2000" b="1" dirty="0">
                    <a:solidFill>
                      <a:schemeClr val="tx2"/>
                    </a:solidFill>
                  </a:rPr>
                  <a:t>时，对应波长</a:t>
                </a:r>
                <a14:m>
                  <m:oMath xmlns:m="http://schemas.openxmlformats.org/officeDocument/2006/math">
                    <m:sSub>
                      <m:sSubPr>
                        <m:ctrlPr>
                          <a:rPr lang="en-US" altLang="zh-CN" sz="2000" b="1" i="1" smtClean="0">
                            <a:solidFill>
                              <a:schemeClr val="tx2"/>
                            </a:solidFill>
                            <a:latin typeface="Cambria Math" panose="02040503050406030204" pitchFamily="18" charset="0"/>
                          </a:rPr>
                        </m:ctrlPr>
                      </m:sSubPr>
                      <m:e>
                        <m:r>
                          <a:rPr lang="zh-CN" altLang="en-US" sz="2000" b="1" i="1" smtClean="0">
                            <a:solidFill>
                              <a:schemeClr val="tx2"/>
                            </a:solidFill>
                            <a:latin typeface="Cambria Math" panose="02040503050406030204" pitchFamily="18" charset="0"/>
                          </a:rPr>
                          <m:t>𝝀</m:t>
                        </m:r>
                      </m:e>
                      <m:sub>
                        <m:r>
                          <a:rPr lang="en-US" altLang="zh-CN" sz="2000" b="1" i="1" smtClean="0">
                            <a:solidFill>
                              <a:schemeClr val="tx2"/>
                            </a:solidFill>
                            <a:latin typeface="Cambria Math" panose="02040503050406030204" pitchFamily="18" charset="0"/>
                          </a:rPr>
                          <m:t>𝟎</m:t>
                        </m:r>
                      </m:sub>
                    </m:sSub>
                  </m:oMath>
                </a14:m>
                <a:r>
                  <a:rPr lang="zh-CN" altLang="en-US" sz="2000" b="1" dirty="0">
                    <a:solidFill>
                      <a:schemeClr val="tx2"/>
                    </a:solidFill>
                  </a:rPr>
                  <a:t>的反射率为</a:t>
                </a:r>
                <a:r>
                  <a:rPr lang="en-US" altLang="zh-CN" sz="2000" b="1" dirty="0">
                    <a:solidFill>
                      <a:schemeClr val="tx2"/>
                    </a:solidFill>
                    <a:cs typeface="Times New Roman" panose="02020603050405020304" pitchFamily="18" charset="0"/>
                  </a:rPr>
                  <a:t>0</a:t>
                </a:r>
                <a:r>
                  <a:rPr lang="zh-CN" altLang="en-US" sz="2000" b="1" dirty="0">
                    <a:solidFill>
                      <a:schemeClr val="tx2"/>
                    </a:solidFill>
                    <a:cs typeface="Times New Roman" panose="02020603050405020304" pitchFamily="18" charset="0"/>
                  </a:rPr>
                  <a:t>。</a:t>
                </a:r>
                <a:endParaRPr lang="en-US" altLang="zh-CN" sz="2000" b="1" dirty="0">
                  <a:solidFill>
                    <a:schemeClr val="tx2"/>
                  </a:solidFill>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000" b="1" dirty="0">
                    <a:solidFill>
                      <a:schemeClr val="tx2"/>
                    </a:solidFill>
                    <a:cs typeface="Times New Roman" panose="02020603050405020304" pitchFamily="18" charset="0"/>
                  </a:rPr>
                  <a:t>由</a:t>
                </a:r>
                <a14:m>
                  <m:oMath xmlns:m="http://schemas.openxmlformats.org/officeDocument/2006/math">
                    <m:sSub>
                      <m:sSubPr>
                        <m:ctrlPr>
                          <a:rPr lang="en-US" altLang="zh-CN" sz="2000" b="1" i="1" smtClean="0">
                            <a:solidFill>
                              <a:schemeClr val="tx2"/>
                            </a:solidFill>
                            <a:latin typeface="Cambria Math" panose="02040503050406030204" pitchFamily="18" charset="0"/>
                            <a:cs typeface="Times New Roman" panose="02020603050405020304" pitchFamily="18" charset="0"/>
                          </a:rPr>
                        </m:ctrlPr>
                      </m:sSubPr>
                      <m:e>
                        <m:r>
                          <a:rPr lang="en-US" altLang="zh-CN" sz="2000" b="1" i="1" smtClean="0">
                            <a:solidFill>
                              <a:schemeClr val="tx2"/>
                            </a:solidFill>
                            <a:latin typeface="Cambria Math" panose="02040503050406030204" pitchFamily="18" charset="0"/>
                            <a:cs typeface="Times New Roman" panose="02020603050405020304" pitchFamily="18" charset="0"/>
                          </a:rPr>
                          <m:t>𝒏</m:t>
                        </m:r>
                      </m:e>
                      <m:sub>
                        <m:r>
                          <a:rPr lang="en-US" altLang="zh-CN" sz="2000" b="1" i="1" smtClean="0">
                            <a:solidFill>
                              <a:schemeClr val="tx2"/>
                            </a:solidFill>
                            <a:latin typeface="Cambria Math" panose="02040503050406030204" pitchFamily="18" charset="0"/>
                            <a:cs typeface="Times New Roman" panose="02020603050405020304" pitchFamily="18" charset="0"/>
                          </a:rPr>
                          <m:t>𝟎</m:t>
                        </m:r>
                      </m:sub>
                    </m:sSub>
                    <m:r>
                      <a:rPr lang="en-US" altLang="zh-CN" sz="2000" b="1" i="1" smtClean="0">
                        <a:solidFill>
                          <a:schemeClr val="tx2"/>
                        </a:solidFill>
                        <a:latin typeface="Cambria Math" panose="02040503050406030204" pitchFamily="18" charset="0"/>
                        <a:cs typeface="Times New Roman" panose="02020603050405020304" pitchFamily="18" charset="0"/>
                      </a:rPr>
                      <m:t>=</m:t>
                    </m:r>
                    <m:r>
                      <a:rPr lang="en-US" altLang="zh-CN" sz="2000" b="1" i="1" smtClean="0">
                        <a:solidFill>
                          <a:schemeClr val="tx2"/>
                        </a:solidFill>
                        <a:latin typeface="Cambria Math" panose="02040503050406030204" pitchFamily="18" charset="0"/>
                        <a:cs typeface="Times New Roman" panose="02020603050405020304" pitchFamily="18" charset="0"/>
                      </a:rPr>
                      <m:t>𝟏</m:t>
                    </m:r>
                    <m:r>
                      <a:rPr lang="zh-CN" altLang="en-US" sz="2000" b="1" i="1" smtClean="0">
                        <a:solidFill>
                          <a:schemeClr val="tx2"/>
                        </a:solidFill>
                        <a:latin typeface="Cambria Math" panose="02040503050406030204" pitchFamily="18" charset="0"/>
                        <a:cs typeface="Times New Roman" panose="02020603050405020304" pitchFamily="18" charset="0"/>
                      </a:rPr>
                      <m:t>、</m:t>
                    </m:r>
                    <m:sSub>
                      <m:sSubPr>
                        <m:ctrlPr>
                          <a:rPr lang="en-US" altLang="zh-CN" sz="2000" b="1" i="1" smtClean="0">
                            <a:solidFill>
                              <a:schemeClr val="tx2"/>
                            </a:solidFill>
                            <a:latin typeface="Cambria Math" panose="02040503050406030204" pitchFamily="18" charset="0"/>
                            <a:cs typeface="Times New Roman" panose="02020603050405020304" pitchFamily="18" charset="0"/>
                          </a:rPr>
                        </m:ctrlPr>
                      </m:sSubPr>
                      <m:e>
                        <m:r>
                          <a:rPr lang="en-US" altLang="zh-CN" sz="2000" b="1" i="1" smtClean="0">
                            <a:solidFill>
                              <a:schemeClr val="tx2"/>
                            </a:solidFill>
                            <a:latin typeface="Cambria Math" panose="02040503050406030204" pitchFamily="18" charset="0"/>
                            <a:cs typeface="Times New Roman" panose="02020603050405020304" pitchFamily="18" charset="0"/>
                          </a:rPr>
                          <m:t>𝒏</m:t>
                        </m:r>
                      </m:e>
                      <m:sub>
                        <m:r>
                          <a:rPr lang="en-US" altLang="zh-CN" sz="2000" b="1" i="1" smtClean="0">
                            <a:solidFill>
                              <a:schemeClr val="tx2"/>
                            </a:solidFill>
                            <a:latin typeface="Cambria Math" panose="02040503050406030204" pitchFamily="18" charset="0"/>
                            <a:cs typeface="Times New Roman" panose="02020603050405020304" pitchFamily="18" charset="0"/>
                          </a:rPr>
                          <m:t>𝑮</m:t>
                        </m:r>
                      </m:sub>
                    </m:sSub>
                    <m:r>
                      <a:rPr lang="en-US" altLang="zh-CN" sz="2000" b="1" i="1" smtClean="0">
                        <a:solidFill>
                          <a:schemeClr val="tx2"/>
                        </a:solidFill>
                        <a:latin typeface="Cambria Math" panose="02040503050406030204" pitchFamily="18" charset="0"/>
                        <a:cs typeface="Times New Roman" panose="02020603050405020304" pitchFamily="18" charset="0"/>
                      </a:rPr>
                      <m:t>=</m:t>
                    </m:r>
                    <m:r>
                      <a:rPr lang="en-US" altLang="zh-CN" sz="2000" b="1" i="1" smtClean="0">
                        <a:solidFill>
                          <a:schemeClr val="tx2"/>
                        </a:solidFill>
                        <a:latin typeface="Cambria Math" panose="02040503050406030204" pitchFamily="18" charset="0"/>
                        <a:cs typeface="Times New Roman" panose="02020603050405020304" pitchFamily="18" charset="0"/>
                      </a:rPr>
                      <m:t>𝟏</m:t>
                    </m:r>
                    <m:r>
                      <a:rPr lang="en-US" altLang="zh-CN" sz="2000" b="1" i="1" smtClean="0">
                        <a:solidFill>
                          <a:schemeClr val="tx2"/>
                        </a:solidFill>
                        <a:latin typeface="Cambria Math" panose="02040503050406030204" pitchFamily="18" charset="0"/>
                        <a:cs typeface="Times New Roman" panose="02020603050405020304" pitchFamily="18" charset="0"/>
                      </a:rPr>
                      <m:t>.</m:t>
                    </m:r>
                    <m:r>
                      <a:rPr lang="en-US" altLang="zh-CN" sz="2000" b="1" i="1" smtClean="0">
                        <a:solidFill>
                          <a:schemeClr val="tx2"/>
                        </a:solidFill>
                        <a:latin typeface="Cambria Math" panose="02040503050406030204" pitchFamily="18" charset="0"/>
                        <a:cs typeface="Times New Roman" panose="02020603050405020304" pitchFamily="18" charset="0"/>
                      </a:rPr>
                      <m:t>𝟓</m:t>
                    </m:r>
                  </m:oMath>
                </a14:m>
                <a:r>
                  <a:rPr lang="zh-CN" altLang="en-US" sz="2000" b="1" dirty="0">
                    <a:solidFill>
                      <a:schemeClr val="tx2"/>
                    </a:solidFill>
                    <a:cs typeface="Times New Roman" panose="02020603050405020304" pitchFamily="18" charset="0"/>
                  </a:rPr>
                  <a:t>，计算得到</a:t>
                </a:r>
                <a14:m>
                  <m:oMath xmlns:m="http://schemas.openxmlformats.org/officeDocument/2006/math">
                    <m:r>
                      <a:rPr lang="en-US" altLang="zh-CN" sz="2000" b="1" i="1" smtClean="0">
                        <a:solidFill>
                          <a:schemeClr val="tx2"/>
                        </a:solidFill>
                        <a:latin typeface="Cambria Math" panose="02040503050406030204" pitchFamily="18" charset="0"/>
                        <a:cs typeface="Times New Roman" panose="02020603050405020304" pitchFamily="18" charset="0"/>
                      </a:rPr>
                      <m:t>𝒏</m:t>
                    </m:r>
                    <m:r>
                      <a:rPr lang="en-US" altLang="zh-CN" sz="2000" b="1" i="1" smtClean="0">
                        <a:solidFill>
                          <a:schemeClr val="tx2"/>
                        </a:solidFill>
                        <a:latin typeface="Cambria Math" panose="02040503050406030204" pitchFamily="18" charset="0"/>
                        <a:cs typeface="Times New Roman" panose="02020603050405020304" pitchFamily="18" charset="0"/>
                      </a:rPr>
                      <m:t>=</m:t>
                    </m:r>
                    <m:r>
                      <a:rPr lang="en-US" altLang="zh-CN" sz="2000" b="1" i="1" smtClean="0">
                        <a:solidFill>
                          <a:schemeClr val="tx2"/>
                        </a:solidFill>
                        <a:latin typeface="Cambria Math" panose="02040503050406030204" pitchFamily="18" charset="0"/>
                        <a:cs typeface="Times New Roman" panose="02020603050405020304" pitchFamily="18" charset="0"/>
                      </a:rPr>
                      <m:t>𝟏</m:t>
                    </m:r>
                    <m:r>
                      <a:rPr lang="en-US" altLang="zh-CN" sz="2000" b="1" i="1" smtClean="0">
                        <a:solidFill>
                          <a:schemeClr val="tx2"/>
                        </a:solidFill>
                        <a:latin typeface="Cambria Math" panose="02040503050406030204" pitchFamily="18" charset="0"/>
                        <a:cs typeface="Times New Roman" panose="02020603050405020304" pitchFamily="18" charset="0"/>
                      </a:rPr>
                      <m:t>.</m:t>
                    </m:r>
                    <m:r>
                      <a:rPr lang="en-US" altLang="zh-CN" sz="2000" b="1" i="1" smtClean="0">
                        <a:solidFill>
                          <a:schemeClr val="tx2"/>
                        </a:solidFill>
                        <a:latin typeface="Cambria Math" panose="02040503050406030204" pitchFamily="18" charset="0"/>
                        <a:cs typeface="Times New Roman" panose="02020603050405020304" pitchFamily="18" charset="0"/>
                      </a:rPr>
                      <m:t>𝟐𝟐</m:t>
                    </m:r>
                  </m:oMath>
                </a14:m>
                <a:r>
                  <a:rPr lang="zh-CN" altLang="en-US" sz="2000" b="1" dirty="0">
                    <a:solidFill>
                      <a:schemeClr val="tx2"/>
                    </a:solidFill>
                    <a:cs typeface="Times New Roman" panose="02020603050405020304" pitchFamily="18" charset="0"/>
                  </a:rPr>
                  <a:t>。</a:t>
                </a:r>
                <a:endParaRPr lang="en-US" altLang="zh-CN" sz="2000" b="1" dirty="0">
                  <a:solidFill>
                    <a:schemeClr val="tx2"/>
                  </a:solidFill>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000" b="1" dirty="0">
                    <a:solidFill>
                      <a:schemeClr val="tx2"/>
                    </a:solidFill>
                    <a:cs typeface="Times New Roman" panose="02020603050405020304" pitchFamily="18" charset="0"/>
                  </a:rPr>
                  <a:t>目前还找不到折射率这么低且适于镀膜的介质材料，因此增透膜中常用</a:t>
                </a:r>
                <a:r>
                  <a:rPr lang="zh-CN" altLang="en-US" sz="2000" b="1" dirty="0">
                    <a:solidFill>
                      <a:srgbClr val="FF0000"/>
                    </a:solidFill>
                    <a:cs typeface="Times New Roman" panose="02020603050405020304" pitchFamily="18" charset="0"/>
                  </a:rPr>
                  <a:t>氟化镁（</a:t>
                </a:r>
                <a:r>
                  <a:rPr lang="en-US" altLang="zh-CN" sz="2000" b="1" dirty="0">
                    <a:solidFill>
                      <a:srgbClr val="FF0000"/>
                    </a:solidFill>
                    <a:cs typeface="Times New Roman" panose="02020603050405020304" pitchFamily="18" charset="0"/>
                  </a:rPr>
                  <a:t>MgF</a:t>
                </a:r>
                <a:r>
                  <a:rPr lang="en-US" altLang="zh-CN" sz="2000" b="1" baseline="-25000" dirty="0">
                    <a:solidFill>
                      <a:srgbClr val="FF0000"/>
                    </a:solidFill>
                    <a:cs typeface="Times New Roman" panose="02020603050405020304" pitchFamily="18" charset="0"/>
                  </a:rPr>
                  <a:t>2</a:t>
                </a:r>
                <a:r>
                  <a:rPr lang="zh-CN" altLang="en-US" sz="2000" b="1" dirty="0">
                    <a:solidFill>
                      <a:srgbClr val="FF0000"/>
                    </a:solidFill>
                    <a:cs typeface="Times New Roman" panose="02020603050405020304" pitchFamily="18" charset="0"/>
                  </a:rPr>
                  <a:t>，</a:t>
                </a:r>
                <a:r>
                  <a:rPr lang="en-US" altLang="zh-CN" sz="2000" b="1" i="1" dirty="0">
                    <a:solidFill>
                      <a:srgbClr val="FF0000"/>
                    </a:solidFill>
                    <a:cs typeface="Times New Roman" panose="02020603050405020304" pitchFamily="18" charset="0"/>
                  </a:rPr>
                  <a:t>n</a:t>
                </a:r>
                <a:r>
                  <a:rPr lang="en-US" altLang="zh-CN" sz="2000" b="1" dirty="0">
                    <a:solidFill>
                      <a:srgbClr val="FF0000"/>
                    </a:solidFill>
                    <a:cs typeface="Times New Roman" panose="02020603050405020304" pitchFamily="18" charset="0"/>
                  </a:rPr>
                  <a:t>=1.38</a:t>
                </a:r>
                <a:r>
                  <a:rPr lang="zh-CN" altLang="en-US" sz="2000" b="1" dirty="0">
                    <a:solidFill>
                      <a:srgbClr val="FF0000"/>
                    </a:solidFill>
                    <a:cs typeface="Times New Roman" panose="02020603050405020304" pitchFamily="18" charset="0"/>
                  </a:rPr>
                  <a:t>）</a:t>
                </a:r>
                <a:r>
                  <a:rPr lang="zh-CN" altLang="en-US" sz="2000" b="1" dirty="0">
                    <a:solidFill>
                      <a:schemeClr val="tx2"/>
                    </a:solidFill>
                    <a:cs typeface="Times New Roman" panose="02020603050405020304" pitchFamily="18" charset="0"/>
                  </a:rPr>
                  <a:t>材料。</a:t>
                </a:r>
                <a:endParaRPr lang="en-US" altLang="zh-CN" sz="2000" b="1" dirty="0">
                  <a:solidFill>
                    <a:schemeClr val="tx2"/>
                  </a:solidFill>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000" b="1" dirty="0">
                    <a:solidFill>
                      <a:schemeClr val="tx2"/>
                    </a:solidFill>
                    <a:cs typeface="Times New Roman" panose="02020603050405020304" pitchFamily="18" charset="0"/>
                  </a:rPr>
                  <a:t>因折射率非理想情况，剩余反射率</a:t>
                </a:r>
                <a:r>
                  <a:rPr lang="en-US" altLang="zh-CN" sz="2000" b="1" dirty="0">
                    <a:solidFill>
                      <a:schemeClr val="tx2"/>
                    </a:solidFill>
                    <a:cs typeface="Times New Roman" panose="02020603050405020304" pitchFamily="18" charset="0"/>
                  </a:rPr>
                  <a:t>1.3%</a:t>
                </a:r>
                <a:r>
                  <a:rPr lang="zh-CN" altLang="en-US" sz="2000" b="1" dirty="0">
                    <a:solidFill>
                      <a:schemeClr val="tx2"/>
                    </a:solidFill>
                    <a:cs typeface="Times New Roman" panose="02020603050405020304" pitchFamily="18" charset="0"/>
                  </a:rPr>
                  <a:t>。</a:t>
                </a:r>
                <a:endParaRPr lang="en-US" altLang="zh-CN" sz="2000" b="1" dirty="0">
                  <a:solidFill>
                    <a:schemeClr val="tx2"/>
                  </a:solidFill>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95536" y="4149080"/>
                <a:ext cx="8352928" cy="2355645"/>
              </a:xfrm>
              <a:prstGeom prst="rect">
                <a:avLst/>
              </a:prstGeom>
              <a:blipFill>
                <a:blip r:embed="rId5"/>
                <a:stretch>
                  <a:fillRect l="-657" r="-730" b="-3886"/>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extLst>
              <p:ext uri="{D42A27DB-BD31-4B8C-83A1-F6EECF244321}">
                <p14:modId xmlns:p14="http://schemas.microsoft.com/office/powerpoint/2010/main" val="2677426095"/>
              </p:ext>
            </p:extLst>
          </p:nvPr>
        </p:nvGraphicFramePr>
        <p:xfrm>
          <a:off x="3635375" y="2276872"/>
          <a:ext cx="1873250" cy="1646238"/>
        </p:xfrm>
        <a:graphic>
          <a:graphicData uri="http://schemas.openxmlformats.org/presentationml/2006/ole">
            <mc:AlternateContent xmlns:mc="http://schemas.openxmlformats.org/markup-compatibility/2006">
              <mc:Choice xmlns:v="urn:schemas-microsoft-com:vml" Requires="v">
                <p:oleObj spid="_x0000_s84125" name="Equation" r:id="rId6" imgW="1054080" imgH="927000" progId="Equation.DSMT4">
                  <p:embed/>
                </p:oleObj>
              </mc:Choice>
              <mc:Fallback>
                <p:oleObj name="Equation" r:id="rId6" imgW="1054080" imgH="927000" progId="Equation.DSMT4">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2276872"/>
                        <a:ext cx="187325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3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wipe(left)">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wipe(left)">
                                      <p:cBhvr>
                                        <p:cTn id="31"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单层增透膜</a:t>
            </a:r>
            <a:r>
              <a:rPr lang="en-US" altLang="zh-CN" dirty="0">
                <a:latin typeface="黑体" pitchFamily="2" charset="-122"/>
                <a:ea typeface="黑体" pitchFamily="2" charset="-122"/>
              </a:rPr>
              <a:t>—</a:t>
            </a:r>
            <a:r>
              <a:rPr lang="zh-CN" altLang="en-US" dirty="0">
                <a:latin typeface="黑体" pitchFamily="2" charset="-122"/>
                <a:ea typeface="黑体" pitchFamily="2" charset="-122"/>
              </a:rPr>
              <a:t>斜入射情况</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27</a:t>
            </a:fld>
            <a:endParaRPr lang="en-US" altLang="zh-CN" dirty="0"/>
          </a:p>
        </p:txBody>
      </p:sp>
      <p:graphicFrame>
        <p:nvGraphicFramePr>
          <p:cNvPr id="2" name="对象 1"/>
          <p:cNvGraphicFramePr>
            <a:graphicFrameLocks noChangeAspect="1"/>
          </p:cNvGraphicFramePr>
          <p:nvPr/>
        </p:nvGraphicFramePr>
        <p:xfrm>
          <a:off x="237108" y="1268760"/>
          <a:ext cx="3542804" cy="1902891"/>
        </p:xfrm>
        <a:graphic>
          <a:graphicData uri="http://schemas.openxmlformats.org/presentationml/2006/ole">
            <mc:AlternateContent xmlns:mc="http://schemas.openxmlformats.org/markup-compatibility/2006">
              <mc:Choice xmlns:v="urn:schemas-microsoft-com:vml" Requires="v">
                <p:oleObj spid="_x0000_s85304" name="Equation" r:id="rId4" imgW="1701720" imgH="914400" progId="Equation.DSMT4">
                  <p:embed/>
                </p:oleObj>
              </mc:Choice>
              <mc:Fallback>
                <p:oleObj name="Equation" r:id="rId4" imgW="1701720" imgH="914400" progId="Equation.DSMT4">
                  <p:embed/>
                  <p:pic>
                    <p:nvPicPr>
                      <p:cNvPr id="2" name="对象 1"/>
                      <p:cNvPicPr/>
                      <p:nvPr/>
                    </p:nvPicPr>
                    <p:blipFill>
                      <a:blip r:embed="rId5"/>
                      <a:stretch>
                        <a:fillRect/>
                      </a:stretch>
                    </p:blipFill>
                    <p:spPr>
                      <a:xfrm>
                        <a:off x="237108" y="1268760"/>
                        <a:ext cx="3542804" cy="1902891"/>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1263650" y="5013325"/>
          <a:ext cx="1873250" cy="1646238"/>
        </p:xfrm>
        <a:graphic>
          <a:graphicData uri="http://schemas.openxmlformats.org/presentationml/2006/ole">
            <mc:AlternateContent xmlns:mc="http://schemas.openxmlformats.org/markup-compatibility/2006">
              <mc:Choice xmlns:v="urn:schemas-microsoft-com:vml" Requires="v">
                <p:oleObj spid="_x0000_s85305" name="Equation" r:id="rId6" imgW="1054080" imgH="927000" progId="Equation.DSMT4">
                  <p:embed/>
                </p:oleObj>
              </mc:Choice>
              <mc:Fallback>
                <p:oleObj name="Equation" r:id="rId6" imgW="1054080" imgH="927000" progId="Equation.DSMT4">
                  <p:embed/>
                  <p:pic>
                    <p:nvPicPr>
                      <p:cNvPr id="8" name="对象 7"/>
                      <p:cNvPicPr>
                        <a:picLocks noChangeAspect="1" noChangeArrowheads="1"/>
                      </p:cNvPicPr>
                      <p:nvPr/>
                    </p:nvPicPr>
                    <p:blipFill>
                      <a:blip r:embed="rId7"/>
                      <a:srcRect/>
                      <a:stretch>
                        <a:fillRect/>
                      </a:stretch>
                    </p:blipFill>
                    <p:spPr bwMode="auto">
                      <a:xfrm>
                        <a:off x="1263650" y="5013325"/>
                        <a:ext cx="187325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179512" y="3284984"/>
                <a:ext cx="3924437" cy="1692771"/>
              </a:xfrm>
              <a:prstGeom prst="rect">
                <a:avLst/>
              </a:prstGeom>
              <a:noFill/>
            </p:spPr>
            <p:txBody>
              <a:bodyPr wrap="square" rtlCol="0">
                <a:spAutoFit/>
              </a:bodyPr>
              <a:lstStyle/>
              <a:p>
                <a:pPr algn="just">
                  <a:lnSpc>
                    <a:spcPct val="130000"/>
                  </a:lnSpc>
                </a:pPr>
                <a:r>
                  <a:rPr lang="zh-CN" altLang="en-US" sz="2000" b="1" dirty="0">
                    <a:solidFill>
                      <a:schemeClr val="tx2"/>
                    </a:solidFill>
                  </a:rPr>
                  <a:t>对</a:t>
                </a:r>
                <a:r>
                  <a:rPr lang="en-US" altLang="zh-CN" sz="2000" b="1" i="1" dirty="0">
                    <a:solidFill>
                      <a:schemeClr val="tx2"/>
                    </a:solidFill>
                    <a:latin typeface="Times New Roman" panose="02020603050405020304" pitchFamily="18" charset="0"/>
                    <a:cs typeface="Times New Roman" panose="02020603050405020304" pitchFamily="18" charset="0"/>
                  </a:rPr>
                  <a:t>s</a:t>
                </a:r>
                <a:r>
                  <a:rPr lang="zh-CN" altLang="en-US" sz="2000" b="1" dirty="0">
                    <a:solidFill>
                      <a:schemeClr val="tx2"/>
                    </a:solidFill>
                  </a:rPr>
                  <a:t>光以</a:t>
                </a:r>
                <a14:m>
                  <m:oMath xmlns:m="http://schemas.openxmlformats.org/officeDocument/2006/math">
                    <m:acc>
                      <m:accPr>
                        <m:chr m:val="̅"/>
                        <m:ctrlPr>
                          <a:rPr lang="zh-CN" altLang="en-US" sz="2000" b="1" i="1" smtClean="0">
                            <a:solidFill>
                              <a:schemeClr val="tx2"/>
                            </a:solidFill>
                            <a:latin typeface="Cambria Math" panose="02040503050406030204" pitchFamily="18" charset="0"/>
                          </a:rPr>
                        </m:ctrlPr>
                      </m:accPr>
                      <m:e>
                        <m:r>
                          <a:rPr lang="en-US" altLang="zh-CN" sz="2000" b="1" i="1" smtClean="0">
                            <a:solidFill>
                              <a:schemeClr val="tx2"/>
                            </a:solidFill>
                            <a:latin typeface="Cambria Math"/>
                          </a:rPr>
                          <m:t>𝒏</m:t>
                        </m:r>
                      </m:e>
                    </m:acc>
                    <m:r>
                      <a:rPr lang="en-US" altLang="zh-CN" sz="2000" b="1" i="1" smtClean="0">
                        <a:solidFill>
                          <a:schemeClr val="tx2"/>
                        </a:solidFill>
                        <a:latin typeface="Cambria Math"/>
                      </a:rPr>
                      <m:t>=</m:t>
                    </m:r>
                    <m:r>
                      <a:rPr lang="en-US" altLang="zh-CN" sz="2000" b="1" i="1" smtClean="0">
                        <a:solidFill>
                          <a:schemeClr val="tx2"/>
                        </a:solidFill>
                        <a:latin typeface="Cambria Math"/>
                      </a:rPr>
                      <m:t>𝒏</m:t>
                    </m:r>
                    <m:func>
                      <m:funcPr>
                        <m:ctrlPr>
                          <a:rPr lang="en-US" altLang="zh-CN" sz="2000" b="1" i="1" smtClean="0">
                            <a:solidFill>
                              <a:schemeClr val="tx2"/>
                            </a:solidFill>
                            <a:latin typeface="Cambria Math" panose="02040503050406030204" pitchFamily="18" charset="0"/>
                          </a:rPr>
                        </m:ctrlPr>
                      </m:funcPr>
                      <m:fName>
                        <m:r>
                          <a:rPr lang="en-US" altLang="zh-CN" sz="2000" b="1" i="0" smtClean="0">
                            <a:solidFill>
                              <a:schemeClr val="tx2"/>
                            </a:solidFill>
                            <a:latin typeface="Cambria Math"/>
                          </a:rPr>
                          <m:t>𝐜𝐨𝐬</m:t>
                        </m:r>
                      </m:fName>
                      <m:e>
                        <m:r>
                          <a:rPr lang="zh-CN" altLang="en-US" sz="2000" b="1" i="1" smtClean="0">
                            <a:solidFill>
                              <a:schemeClr val="tx2"/>
                            </a:solidFill>
                            <a:latin typeface="Cambria Math"/>
                          </a:rPr>
                          <m:t>𝜽</m:t>
                        </m:r>
                      </m:e>
                    </m:func>
                  </m:oMath>
                </a14:m>
                <a:r>
                  <a:rPr lang="zh-CN" altLang="en-US" sz="2000" b="1" dirty="0">
                    <a:solidFill>
                      <a:schemeClr val="tx2"/>
                    </a:solidFill>
                  </a:rPr>
                  <a:t>、对</a:t>
                </a:r>
                <a:r>
                  <a:rPr lang="en-US" altLang="zh-CN" sz="2000" b="1" i="1" dirty="0">
                    <a:solidFill>
                      <a:schemeClr val="tx2"/>
                    </a:solidFill>
                    <a:latin typeface="Times New Roman" panose="02020603050405020304" pitchFamily="18" charset="0"/>
                    <a:cs typeface="Times New Roman" panose="02020603050405020304" pitchFamily="18" charset="0"/>
                  </a:rPr>
                  <a:t>p</a:t>
                </a:r>
                <a:r>
                  <a:rPr lang="zh-CN" altLang="en-US" sz="2000" b="1" dirty="0">
                    <a:solidFill>
                      <a:schemeClr val="tx2"/>
                    </a:solidFill>
                  </a:rPr>
                  <a:t>光以</a:t>
                </a:r>
                <a14:m>
                  <m:oMath xmlns:m="http://schemas.openxmlformats.org/officeDocument/2006/math">
                    <m:acc>
                      <m:accPr>
                        <m:chr m:val="̅"/>
                        <m:ctrlPr>
                          <a:rPr lang="zh-CN" altLang="en-US" sz="2000" b="1" i="1">
                            <a:solidFill>
                              <a:schemeClr val="tx2"/>
                            </a:solidFill>
                            <a:latin typeface="Cambria Math" panose="02040503050406030204" pitchFamily="18" charset="0"/>
                          </a:rPr>
                        </m:ctrlPr>
                      </m:accPr>
                      <m:e>
                        <m:r>
                          <a:rPr lang="en-US" altLang="zh-CN" sz="2000" b="1" i="1">
                            <a:solidFill>
                              <a:schemeClr val="tx2"/>
                            </a:solidFill>
                            <a:latin typeface="Cambria Math"/>
                          </a:rPr>
                          <m:t>𝒏</m:t>
                        </m:r>
                      </m:e>
                    </m:acc>
                    <m:r>
                      <a:rPr lang="en-US" altLang="zh-CN" sz="2000" b="1" i="1">
                        <a:solidFill>
                          <a:schemeClr val="tx2"/>
                        </a:solidFill>
                        <a:latin typeface="Cambria Math"/>
                      </a:rPr>
                      <m:t>=</m:t>
                    </m:r>
                    <m:r>
                      <a:rPr lang="en-US" altLang="zh-CN" sz="2000" b="1" i="1">
                        <a:solidFill>
                          <a:schemeClr val="tx2"/>
                        </a:solidFill>
                        <a:latin typeface="Cambria Math"/>
                      </a:rPr>
                      <m:t>𝒏</m:t>
                    </m:r>
                    <m:r>
                      <a:rPr lang="en-US" altLang="zh-CN" sz="2000" b="1" i="1" smtClean="0">
                        <a:solidFill>
                          <a:schemeClr val="tx2"/>
                        </a:solidFill>
                        <a:latin typeface="Cambria Math"/>
                      </a:rPr>
                      <m:t>/</m:t>
                    </m:r>
                    <m:func>
                      <m:funcPr>
                        <m:ctrlPr>
                          <a:rPr lang="en-US" altLang="zh-CN" sz="2000" b="1" i="1">
                            <a:solidFill>
                              <a:schemeClr val="tx2"/>
                            </a:solidFill>
                            <a:latin typeface="Cambria Math" panose="02040503050406030204" pitchFamily="18" charset="0"/>
                          </a:rPr>
                        </m:ctrlPr>
                      </m:funcPr>
                      <m:fName>
                        <m:r>
                          <a:rPr lang="en-US" altLang="zh-CN" sz="2000" b="1" i="0">
                            <a:solidFill>
                              <a:schemeClr val="tx2"/>
                            </a:solidFill>
                            <a:latin typeface="Cambria Math"/>
                          </a:rPr>
                          <m:t>𝐜𝐨𝐬</m:t>
                        </m:r>
                      </m:fName>
                      <m:e>
                        <m:r>
                          <a:rPr lang="zh-CN" altLang="en-US" sz="2000" b="1" i="1">
                            <a:solidFill>
                              <a:schemeClr val="tx2"/>
                            </a:solidFill>
                            <a:latin typeface="Cambria Math"/>
                          </a:rPr>
                          <m:t>𝜽</m:t>
                        </m:r>
                      </m:e>
                    </m:func>
                  </m:oMath>
                </a14:m>
                <a:r>
                  <a:rPr lang="zh-CN" altLang="en-US" sz="2000" b="1" dirty="0">
                    <a:solidFill>
                      <a:schemeClr val="tx2"/>
                    </a:solidFill>
                  </a:rPr>
                  <a:t>代替</a:t>
                </a:r>
                <a:r>
                  <a:rPr lang="en-US" altLang="zh-CN" sz="2000" b="1" i="1" dirty="0">
                    <a:solidFill>
                      <a:schemeClr val="tx2"/>
                    </a:solidFill>
                    <a:latin typeface="Times New Roman" panose="02020603050405020304" pitchFamily="18" charset="0"/>
                    <a:cs typeface="Times New Roman" panose="02020603050405020304" pitchFamily="18" charset="0"/>
                  </a:rPr>
                  <a:t>n</a:t>
                </a:r>
                <a:r>
                  <a:rPr lang="zh-CN" altLang="en-US" sz="2000" b="1" dirty="0">
                    <a:solidFill>
                      <a:schemeClr val="tx2"/>
                    </a:solidFill>
                  </a:rPr>
                  <a:t>，其中</a:t>
                </a:r>
                <a:r>
                  <a:rPr lang="el-GR" altLang="zh-CN" sz="2000" b="1" i="1" dirty="0">
                    <a:solidFill>
                      <a:schemeClr val="tx2"/>
                    </a:solidFill>
                    <a:latin typeface="Times New Roman"/>
                    <a:cs typeface="Times New Roman"/>
                  </a:rPr>
                  <a:t>θ</a:t>
                </a:r>
                <a:r>
                  <a:rPr lang="zh-CN" altLang="en-US" sz="2000" b="1" dirty="0">
                    <a:solidFill>
                      <a:schemeClr val="tx2"/>
                    </a:solidFill>
                    <a:latin typeface="Times New Roman"/>
                    <a:cs typeface="Times New Roman"/>
                  </a:rPr>
                  <a:t>为光波在对应介质中与法线的夹角，得到反射率的统一形式：</a:t>
                </a:r>
                <a:endParaRPr lang="zh-CN" altLang="en-US" sz="2000" b="1" dirty="0">
                  <a:solidFill>
                    <a:schemeClr val="tx2"/>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9512" y="3284984"/>
                <a:ext cx="3924437" cy="1692771"/>
              </a:xfrm>
              <a:prstGeom prst="rect">
                <a:avLst/>
              </a:prstGeom>
              <a:blipFill rotWithShape="1">
                <a:blip r:embed="rId8"/>
                <a:stretch>
                  <a:fillRect l="-1553" r="-1708" b="-2158"/>
                </a:stretch>
              </a:blipFill>
            </p:spPr>
            <p:txBody>
              <a:bodyPr/>
              <a:lstStyle/>
              <a:p>
                <a:r>
                  <a:rPr lang="zh-CN" altLang="en-US">
                    <a:noFill/>
                  </a:rPr>
                  <a:t> </a:t>
                </a:r>
              </a:p>
            </p:txBody>
          </p:sp>
        </mc:Fallback>
      </mc:AlternateContent>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03949" y="1304141"/>
            <a:ext cx="4897893" cy="3853051"/>
          </a:xfrm>
          <a:prstGeom prst="rect">
            <a:avLst/>
          </a:prstGeom>
        </p:spPr>
      </p:pic>
      <p:sp>
        <p:nvSpPr>
          <p:cNvPr id="12" name="TextBox 11"/>
          <p:cNvSpPr txBox="1"/>
          <p:nvPr/>
        </p:nvSpPr>
        <p:spPr>
          <a:xfrm>
            <a:off x="4427984" y="5277054"/>
            <a:ext cx="4464496" cy="1292662"/>
          </a:xfrm>
          <a:prstGeom prst="rect">
            <a:avLst/>
          </a:prstGeom>
          <a:noFill/>
        </p:spPr>
        <p:txBody>
          <a:bodyPr wrap="square" rtlCol="0">
            <a:spAutoFit/>
          </a:bodyPr>
          <a:lstStyle/>
          <a:p>
            <a:pPr algn="just">
              <a:lnSpc>
                <a:spcPct val="130000"/>
              </a:lnSpc>
            </a:pPr>
            <a:r>
              <a:rPr lang="zh-CN" altLang="en-US" sz="2000" b="1" dirty="0">
                <a:solidFill>
                  <a:schemeClr val="tx2"/>
                </a:solidFill>
              </a:rPr>
              <a:t>中心波长</a:t>
            </a:r>
            <a:r>
              <a:rPr lang="en-US" altLang="zh-CN" sz="2000" b="1" dirty="0">
                <a:solidFill>
                  <a:schemeClr val="tx2"/>
                </a:solidFill>
              </a:rPr>
              <a:t>550nm</a:t>
            </a:r>
            <a:r>
              <a:rPr lang="zh-CN" altLang="en-US" sz="2000" b="1" dirty="0">
                <a:solidFill>
                  <a:schemeClr val="tx2"/>
                </a:solidFill>
              </a:rPr>
              <a:t>的氟化镁单层增透膜，离开中心波长的红光和蓝光，反射率升高，因此这种膜通常呈紫红色。</a:t>
            </a:r>
          </a:p>
        </p:txBody>
      </p:sp>
    </p:spTree>
    <p:extLst>
      <p:ext uri="{BB962C8B-B14F-4D97-AF65-F5344CB8AC3E}">
        <p14:creationId xmlns:p14="http://schemas.microsoft.com/office/powerpoint/2010/main" val="28718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单层增反膜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28</a:t>
            </a:fld>
            <a:endParaRPr lang="en-US" altLang="zh-CN"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886" y="1694834"/>
            <a:ext cx="4470610" cy="4614486"/>
          </a:xfrm>
          <a:prstGeom prst="rect">
            <a:avLst/>
          </a:prstGeom>
        </p:spPr>
      </p:pic>
      <p:graphicFrame>
        <p:nvGraphicFramePr>
          <p:cNvPr id="3" name="对象 2"/>
          <p:cNvGraphicFramePr>
            <a:graphicFrameLocks noChangeAspect="1"/>
          </p:cNvGraphicFramePr>
          <p:nvPr/>
        </p:nvGraphicFramePr>
        <p:xfrm>
          <a:off x="1403648" y="3861048"/>
          <a:ext cx="1873250" cy="1646238"/>
        </p:xfrm>
        <a:graphic>
          <a:graphicData uri="http://schemas.openxmlformats.org/presentationml/2006/ole">
            <mc:AlternateContent xmlns:mc="http://schemas.openxmlformats.org/markup-compatibility/2006">
              <mc:Choice xmlns:v="urn:schemas-microsoft-com:vml" Requires="v">
                <p:oleObj spid="_x0000_s86173" name="Equation" r:id="rId5" imgW="1054080" imgH="927000" progId="Equation.DSMT4">
                  <p:embed/>
                </p:oleObj>
              </mc:Choice>
              <mc:Fallback>
                <p:oleObj name="Equation" r:id="rId5" imgW="1054080" imgH="927000" progId="Equation.DSMT4">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3861048"/>
                        <a:ext cx="187325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07504" y="1325502"/>
                <a:ext cx="4458382" cy="2785378"/>
              </a:xfrm>
              <a:prstGeom prst="rect">
                <a:avLst/>
              </a:prstGeom>
              <a:noFill/>
            </p:spPr>
            <p:txBody>
              <a:bodyPr wrap="square" rtlCol="0">
                <a:spAutoFit/>
              </a:bodyPr>
              <a:lstStyle/>
              <a:p>
                <a:pPr algn="just">
                  <a:lnSpc>
                    <a:spcPct val="125000"/>
                  </a:lnSpc>
                </a:pPr>
                <a:r>
                  <a:rPr lang="zh-CN" altLang="en-US" sz="2000" b="1" dirty="0">
                    <a:solidFill>
                      <a:schemeClr val="tx2"/>
                    </a:solidFill>
                  </a:rPr>
                  <a:t>当</a:t>
                </a:r>
                <a14:m>
                  <m:oMath xmlns:m="http://schemas.openxmlformats.org/officeDocument/2006/math">
                    <m:r>
                      <a:rPr lang="en-US" altLang="zh-CN" sz="2000" b="0" i="1" smtClean="0">
                        <a:solidFill>
                          <a:schemeClr val="tx2"/>
                        </a:solidFill>
                        <a:latin typeface="Cambria Math"/>
                      </a:rPr>
                      <m:t>𝑛</m:t>
                    </m:r>
                    <m:r>
                      <a:rPr lang="en-US" altLang="zh-CN" sz="2000" b="0" i="1" smtClean="0">
                        <a:solidFill>
                          <a:schemeClr val="tx2"/>
                        </a:solidFill>
                        <a:latin typeface="Cambria Math"/>
                      </a:rPr>
                      <m:t>&gt;</m:t>
                    </m:r>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a:rPr>
                          <m:t>𝑛</m:t>
                        </m:r>
                      </m:e>
                      <m:sub>
                        <m:r>
                          <a:rPr lang="en-US" altLang="zh-CN" sz="2000" b="0" i="1" smtClean="0">
                            <a:solidFill>
                              <a:schemeClr val="tx2"/>
                            </a:solidFill>
                            <a:latin typeface="Cambria Math"/>
                          </a:rPr>
                          <m:t>𝐺</m:t>
                        </m:r>
                      </m:sub>
                    </m:sSub>
                  </m:oMath>
                </a14:m>
                <a:r>
                  <a:rPr lang="zh-CN" altLang="en-US" sz="2000" b="1" dirty="0">
                    <a:solidFill>
                      <a:schemeClr val="tx2"/>
                    </a:solidFill>
                  </a:rPr>
                  <a:t>且</a:t>
                </a:r>
                <a14:m>
                  <m:oMath xmlns:m="http://schemas.openxmlformats.org/officeDocument/2006/math">
                    <m:r>
                      <a:rPr lang="en-US" altLang="zh-CN" sz="2000" b="0" i="1" dirty="0" smtClean="0">
                        <a:solidFill>
                          <a:schemeClr val="tx2"/>
                        </a:solidFill>
                        <a:latin typeface="Cambria Math"/>
                      </a:rPr>
                      <m:t>𝑛h</m:t>
                    </m:r>
                    <m:r>
                      <a:rPr lang="en-US" altLang="zh-CN" sz="2000" b="0" i="1" dirty="0" smtClean="0">
                        <a:solidFill>
                          <a:schemeClr val="tx2"/>
                        </a:solidFill>
                        <a:latin typeface="Cambria Math"/>
                      </a:rPr>
                      <m:t>=</m:t>
                    </m:r>
                    <m:sSub>
                      <m:sSubPr>
                        <m:ctrlPr>
                          <a:rPr lang="en-US" altLang="zh-CN" sz="2000" i="1" dirty="0" smtClean="0">
                            <a:solidFill>
                              <a:schemeClr val="tx2"/>
                            </a:solidFill>
                            <a:latin typeface="Cambria Math" panose="02040503050406030204" pitchFamily="18" charset="0"/>
                          </a:rPr>
                        </m:ctrlPr>
                      </m:sSubPr>
                      <m:e>
                        <m:r>
                          <a:rPr lang="zh-CN" altLang="en-US" sz="2000" b="0" i="1" dirty="0" smtClean="0">
                            <a:solidFill>
                              <a:schemeClr val="tx2"/>
                            </a:solidFill>
                            <a:latin typeface="Cambria Math"/>
                          </a:rPr>
                          <m:t>𝜆</m:t>
                        </m:r>
                      </m:e>
                      <m:sub>
                        <m:r>
                          <a:rPr lang="en-US" altLang="zh-CN" sz="2000" b="0" i="1" dirty="0" smtClean="0">
                            <a:solidFill>
                              <a:schemeClr val="tx2"/>
                            </a:solidFill>
                            <a:latin typeface="Cambria Math"/>
                          </a:rPr>
                          <m:t>0</m:t>
                        </m:r>
                      </m:sub>
                    </m:sSub>
                    <m:r>
                      <a:rPr lang="en-US" altLang="zh-CN" sz="2000" b="0" i="1" dirty="0" smtClean="0">
                        <a:solidFill>
                          <a:schemeClr val="tx2"/>
                        </a:solidFill>
                        <a:latin typeface="Cambria Math"/>
                      </a:rPr>
                      <m:t>/4</m:t>
                    </m:r>
                  </m:oMath>
                </a14:m>
                <a:r>
                  <a:rPr lang="zh-CN" altLang="en-US" sz="2000" b="1" dirty="0">
                    <a:solidFill>
                      <a:schemeClr val="tx2"/>
                    </a:solidFill>
                  </a:rPr>
                  <a:t>时，具有增反效果。</a:t>
                </a:r>
                <a:endParaRPr lang="en-US" altLang="zh-CN" sz="2000" b="1" dirty="0">
                  <a:solidFill>
                    <a:schemeClr val="tx2"/>
                  </a:solidFill>
                </a:endParaRPr>
              </a:p>
              <a:p>
                <a:pPr algn="just">
                  <a:lnSpc>
                    <a:spcPct val="125000"/>
                  </a:lnSpc>
                </a:pPr>
                <a:r>
                  <a:rPr lang="zh-CN" altLang="en-US" sz="2000" b="1" dirty="0">
                    <a:solidFill>
                      <a:schemeClr val="tx2"/>
                    </a:solidFill>
                  </a:rPr>
                  <a:t>物理解释：单层膜上下表面反射的两支光波，厚度引起的光程差为</a:t>
                </a:r>
                <a14:m>
                  <m:oMath xmlns:m="http://schemas.openxmlformats.org/officeDocument/2006/math">
                    <m:r>
                      <a:rPr lang="en-US" altLang="zh-CN" sz="2000" b="1" i="0" dirty="0" smtClean="0">
                        <a:solidFill>
                          <a:schemeClr val="tx2"/>
                        </a:solidFill>
                        <a:latin typeface="Cambria Math"/>
                      </a:rPr>
                      <m:t>𝟐</m:t>
                    </m:r>
                    <m:r>
                      <a:rPr lang="en-US" altLang="zh-CN" sz="2000" i="1" dirty="0">
                        <a:solidFill>
                          <a:schemeClr val="tx2"/>
                        </a:solidFill>
                        <a:latin typeface="Cambria Math"/>
                      </a:rPr>
                      <m:t>𝑛h</m:t>
                    </m:r>
                    <m:r>
                      <a:rPr lang="en-US" altLang="zh-CN" sz="2000" i="1" dirty="0">
                        <a:solidFill>
                          <a:schemeClr val="tx2"/>
                        </a:solidFill>
                        <a:latin typeface="Cambria Math"/>
                      </a:rPr>
                      <m:t>=</m:t>
                    </m:r>
                    <m:sSub>
                      <m:sSubPr>
                        <m:ctrlPr>
                          <a:rPr lang="en-US" altLang="zh-CN" sz="2000" i="1" dirty="0">
                            <a:solidFill>
                              <a:schemeClr val="tx2"/>
                            </a:solidFill>
                            <a:latin typeface="Cambria Math" panose="02040503050406030204" pitchFamily="18" charset="0"/>
                          </a:rPr>
                        </m:ctrlPr>
                      </m:sSubPr>
                      <m:e>
                        <m:r>
                          <a:rPr lang="zh-CN" altLang="en-US" sz="2000" i="1" dirty="0">
                            <a:solidFill>
                              <a:schemeClr val="tx2"/>
                            </a:solidFill>
                            <a:latin typeface="Cambria Math"/>
                          </a:rPr>
                          <m:t>𝜆</m:t>
                        </m:r>
                      </m:e>
                      <m:sub>
                        <m:r>
                          <a:rPr lang="en-US" altLang="zh-CN" sz="2000" i="1" dirty="0">
                            <a:solidFill>
                              <a:schemeClr val="tx2"/>
                            </a:solidFill>
                            <a:latin typeface="Cambria Math"/>
                          </a:rPr>
                          <m:t>0</m:t>
                        </m:r>
                      </m:sub>
                    </m:sSub>
                    <m:r>
                      <a:rPr lang="en-US" altLang="zh-CN" sz="2000" i="1" dirty="0">
                        <a:solidFill>
                          <a:schemeClr val="tx2"/>
                        </a:solidFill>
                        <a:latin typeface="Cambria Math"/>
                      </a:rPr>
                      <m:t>/</m:t>
                    </m:r>
                    <m:r>
                      <a:rPr lang="en-US" altLang="zh-CN" sz="2000" b="0" i="1" dirty="0" smtClean="0">
                        <a:solidFill>
                          <a:schemeClr val="tx2"/>
                        </a:solidFill>
                        <a:latin typeface="Cambria Math"/>
                      </a:rPr>
                      <m:t>2</m:t>
                    </m:r>
                  </m:oMath>
                </a14:m>
                <a:r>
                  <a:rPr lang="zh-CN" altLang="en-US" sz="2000" b="1" dirty="0">
                    <a:solidFill>
                      <a:schemeClr val="tx2"/>
                    </a:solidFill>
                  </a:rPr>
                  <a:t>，半波损失引入的附加光程差为</a:t>
                </a:r>
                <a14:m>
                  <m:oMath xmlns:m="http://schemas.openxmlformats.org/officeDocument/2006/math">
                    <m:sSub>
                      <m:sSubPr>
                        <m:ctrlPr>
                          <a:rPr lang="en-US" altLang="zh-CN" sz="2000" i="1" dirty="0">
                            <a:solidFill>
                              <a:schemeClr val="tx2"/>
                            </a:solidFill>
                            <a:latin typeface="Cambria Math" panose="02040503050406030204" pitchFamily="18" charset="0"/>
                          </a:rPr>
                        </m:ctrlPr>
                      </m:sSubPr>
                      <m:e>
                        <m:r>
                          <a:rPr lang="zh-CN" altLang="en-US" sz="2000" i="1" dirty="0">
                            <a:solidFill>
                              <a:schemeClr val="tx2"/>
                            </a:solidFill>
                            <a:latin typeface="Cambria Math"/>
                          </a:rPr>
                          <m:t>𝜆</m:t>
                        </m:r>
                      </m:e>
                      <m:sub>
                        <m:r>
                          <a:rPr lang="en-US" altLang="zh-CN" sz="2000" i="1" dirty="0">
                            <a:solidFill>
                              <a:schemeClr val="tx2"/>
                            </a:solidFill>
                            <a:latin typeface="Cambria Math"/>
                          </a:rPr>
                          <m:t>0</m:t>
                        </m:r>
                      </m:sub>
                    </m:sSub>
                    <m:r>
                      <a:rPr lang="en-US" altLang="zh-CN" sz="2000" i="1" dirty="0">
                        <a:solidFill>
                          <a:schemeClr val="tx2"/>
                        </a:solidFill>
                        <a:latin typeface="Cambria Math"/>
                      </a:rPr>
                      <m:t>/</m:t>
                    </m:r>
                    <m:r>
                      <a:rPr lang="en-US" altLang="zh-CN" sz="2000" b="0" i="1" dirty="0" smtClean="0">
                        <a:solidFill>
                          <a:schemeClr val="tx2"/>
                        </a:solidFill>
                        <a:latin typeface="Cambria Math"/>
                      </a:rPr>
                      <m:t>2</m:t>
                    </m:r>
                  </m:oMath>
                </a14:m>
                <a:r>
                  <a:rPr lang="zh-CN" altLang="en-US" sz="2000" b="1" dirty="0">
                    <a:solidFill>
                      <a:schemeClr val="tx2"/>
                    </a:solidFill>
                  </a:rPr>
                  <a:t>，总光程差为</a:t>
                </a:r>
                <a14:m>
                  <m:oMath xmlns:m="http://schemas.openxmlformats.org/officeDocument/2006/math">
                    <m:sSub>
                      <m:sSubPr>
                        <m:ctrlPr>
                          <a:rPr lang="en-US" altLang="zh-CN" sz="2000" i="1" dirty="0">
                            <a:solidFill>
                              <a:schemeClr val="tx2"/>
                            </a:solidFill>
                            <a:latin typeface="Cambria Math" panose="02040503050406030204" pitchFamily="18" charset="0"/>
                          </a:rPr>
                        </m:ctrlPr>
                      </m:sSubPr>
                      <m:e>
                        <m:r>
                          <a:rPr lang="zh-CN" altLang="en-US" sz="2000" i="1" dirty="0">
                            <a:solidFill>
                              <a:schemeClr val="tx2"/>
                            </a:solidFill>
                            <a:latin typeface="Cambria Math"/>
                          </a:rPr>
                          <m:t>𝜆</m:t>
                        </m:r>
                      </m:e>
                      <m:sub>
                        <m:r>
                          <a:rPr lang="en-US" altLang="zh-CN" sz="2000" i="1" dirty="0">
                            <a:solidFill>
                              <a:schemeClr val="tx2"/>
                            </a:solidFill>
                            <a:latin typeface="Cambria Math"/>
                          </a:rPr>
                          <m:t>0</m:t>
                        </m:r>
                      </m:sub>
                    </m:sSub>
                  </m:oMath>
                </a14:m>
                <a:r>
                  <a:rPr lang="zh-CN" altLang="en-US" sz="2000" b="1" dirty="0">
                    <a:solidFill>
                      <a:schemeClr val="tx2"/>
                    </a:solidFill>
                  </a:rPr>
                  <a:t>，干涉加强。</a:t>
                </a:r>
              </a:p>
            </p:txBody>
          </p:sp>
        </mc:Choice>
        <mc:Fallback xmlns="">
          <p:sp>
            <p:nvSpPr>
              <p:cNvPr id="7" name="TextBox 6"/>
              <p:cNvSpPr txBox="1">
                <a:spLocks noRot="1" noChangeAspect="1" noMove="1" noResize="1" noEditPoints="1" noAdjustHandles="1" noChangeArrowheads="1" noChangeShapeType="1" noTextEdit="1"/>
              </p:cNvSpPr>
              <p:nvPr/>
            </p:nvSpPr>
            <p:spPr>
              <a:xfrm>
                <a:off x="107504" y="1325502"/>
                <a:ext cx="4458382" cy="2785378"/>
              </a:xfrm>
              <a:prstGeom prst="rect">
                <a:avLst/>
              </a:prstGeom>
              <a:blipFill rotWithShape="1">
                <a:blip r:embed="rId7"/>
                <a:stretch>
                  <a:fillRect l="-1505" t="-219" r="-1368" b="-1094"/>
                </a:stretch>
              </a:blipFill>
            </p:spPr>
            <p:txBody>
              <a:bodyPr/>
              <a:lstStyle/>
              <a:p>
                <a:r>
                  <a:rPr lang="zh-CN" altLang="en-US">
                    <a:noFill/>
                  </a:rPr>
                  <a:t> </a:t>
                </a:r>
              </a:p>
            </p:txBody>
          </p:sp>
        </mc:Fallback>
      </mc:AlternateContent>
      <p:sp>
        <p:nvSpPr>
          <p:cNvPr id="8" name="TextBox 7"/>
          <p:cNvSpPr txBox="1"/>
          <p:nvPr/>
        </p:nvSpPr>
        <p:spPr>
          <a:xfrm>
            <a:off x="107504" y="5517232"/>
            <a:ext cx="4824536" cy="1207318"/>
          </a:xfrm>
          <a:prstGeom prst="rect">
            <a:avLst/>
          </a:prstGeom>
          <a:noFill/>
        </p:spPr>
        <p:txBody>
          <a:bodyPr wrap="square" rtlCol="0">
            <a:spAutoFit/>
          </a:bodyPr>
          <a:lstStyle/>
          <a:p>
            <a:pPr algn="just">
              <a:lnSpc>
                <a:spcPct val="125000"/>
              </a:lnSpc>
            </a:pPr>
            <a:r>
              <a:rPr lang="zh-CN" altLang="en-US" sz="2000" b="1" dirty="0">
                <a:solidFill>
                  <a:schemeClr val="tx2"/>
                </a:solidFill>
              </a:rPr>
              <a:t>膜层折射率越高，反射率越高，一般采用</a:t>
            </a:r>
            <a:r>
              <a:rPr lang="zh-CN" altLang="en-US" sz="2000" b="1" dirty="0">
                <a:solidFill>
                  <a:srgbClr val="FF0000"/>
                </a:solidFill>
              </a:rPr>
              <a:t>硫化锌（</a:t>
            </a:r>
            <a:r>
              <a:rPr lang="en-US" altLang="zh-CN" sz="2000" b="1" dirty="0" err="1">
                <a:solidFill>
                  <a:srgbClr val="FF0000"/>
                </a:solidFill>
                <a:latin typeface="Times New Roman" panose="02020603050405020304" pitchFamily="18" charset="0"/>
                <a:cs typeface="Times New Roman" panose="02020603050405020304" pitchFamily="18" charset="0"/>
              </a:rPr>
              <a:t>ZnS</a:t>
            </a:r>
            <a:r>
              <a:rPr lang="zh-CN" altLang="en-US" sz="2000" b="1" dirty="0">
                <a:solidFill>
                  <a:srgbClr val="FF0000"/>
                </a:solidFill>
                <a:latin typeface="Times New Roman" panose="02020603050405020304" pitchFamily="18" charset="0"/>
                <a:cs typeface="Times New Roman" panose="02020603050405020304" pitchFamily="18" charset="0"/>
              </a:rPr>
              <a:t>，</a:t>
            </a:r>
            <a:r>
              <a:rPr lang="en-US" altLang="zh-CN" sz="2000" b="1" i="1" dirty="0">
                <a:solidFill>
                  <a:srgbClr val="FF0000"/>
                </a:solidFill>
                <a:latin typeface="Times New Roman" panose="02020603050405020304" pitchFamily="18" charset="0"/>
                <a:cs typeface="Times New Roman" panose="02020603050405020304" pitchFamily="18" charset="0"/>
              </a:rPr>
              <a:t>n</a:t>
            </a:r>
            <a:r>
              <a:rPr lang="en-US" altLang="zh-CN" sz="2000" b="1" dirty="0">
                <a:solidFill>
                  <a:srgbClr val="FF0000"/>
                </a:solidFill>
                <a:latin typeface="Times New Roman" panose="02020603050405020304" pitchFamily="18" charset="0"/>
                <a:cs typeface="Times New Roman" panose="02020603050405020304" pitchFamily="18" charset="0"/>
              </a:rPr>
              <a:t>=2.38</a:t>
            </a:r>
            <a:r>
              <a:rPr lang="zh-CN" altLang="en-US" sz="2000" b="1" dirty="0">
                <a:solidFill>
                  <a:srgbClr val="FF0000"/>
                </a:solidFill>
              </a:rPr>
              <a:t>）</a:t>
            </a:r>
            <a:r>
              <a:rPr lang="zh-CN" altLang="en-US" sz="2000" b="1" dirty="0">
                <a:solidFill>
                  <a:schemeClr val="tx2"/>
                </a:solidFill>
              </a:rPr>
              <a:t>材料，单层膜反射率达到</a:t>
            </a:r>
            <a:r>
              <a:rPr lang="en-US" altLang="zh-CN" sz="2000" b="1" dirty="0">
                <a:solidFill>
                  <a:schemeClr val="tx2"/>
                </a:solidFill>
                <a:latin typeface="Times New Roman" panose="02020603050405020304" pitchFamily="18" charset="0"/>
                <a:cs typeface="Times New Roman" panose="02020603050405020304" pitchFamily="18" charset="0"/>
              </a:rPr>
              <a:t>33%</a:t>
            </a:r>
            <a:r>
              <a:rPr lang="zh-CN" altLang="en-US" sz="2000" b="1" dirty="0">
                <a:solidFill>
                  <a:schemeClr val="tx2"/>
                </a:solidFill>
              </a:rPr>
              <a:t>。</a:t>
            </a:r>
          </a:p>
        </p:txBody>
      </p:sp>
    </p:spTree>
    <p:extLst>
      <p:ext uri="{BB962C8B-B14F-4D97-AF65-F5344CB8AC3E}">
        <p14:creationId xmlns:p14="http://schemas.microsoft.com/office/powerpoint/2010/main" val="6022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left)">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半波长膜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29</a:t>
            </a:fld>
            <a:endParaRPr lang="en-US" altLang="zh-CN"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886" y="1694834"/>
            <a:ext cx="4470610" cy="461448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07504" y="2460694"/>
                <a:ext cx="4458382" cy="3344570"/>
              </a:xfrm>
              <a:prstGeom prst="rect">
                <a:avLst/>
              </a:prstGeom>
              <a:noFill/>
            </p:spPr>
            <p:txBody>
              <a:bodyPr wrap="square" rtlCol="0">
                <a:spAutoFit/>
              </a:bodyPr>
              <a:lstStyle/>
              <a:p>
                <a:pPr algn="just">
                  <a:lnSpc>
                    <a:spcPct val="150000"/>
                  </a:lnSpc>
                </a:pPr>
                <a:r>
                  <a:rPr lang="zh-CN" altLang="en-US" sz="2400" b="1" dirty="0">
                    <a:solidFill>
                      <a:schemeClr val="tx2"/>
                    </a:solidFill>
                  </a:rPr>
                  <a:t>当单层膜的光学厚度</a:t>
                </a:r>
                <a14:m>
                  <m:oMath xmlns:m="http://schemas.openxmlformats.org/officeDocument/2006/math">
                    <m:r>
                      <a:rPr lang="en-US" altLang="zh-CN" sz="2400" b="1" i="1" dirty="0">
                        <a:solidFill>
                          <a:schemeClr val="tx2"/>
                        </a:solidFill>
                        <a:latin typeface="Cambria Math"/>
                      </a:rPr>
                      <m:t>𝒏𝒉</m:t>
                    </m:r>
                    <m:r>
                      <a:rPr lang="en-US" altLang="zh-CN" sz="2400" b="1" i="1" dirty="0">
                        <a:solidFill>
                          <a:schemeClr val="tx2"/>
                        </a:solidFill>
                        <a:latin typeface="Cambria Math"/>
                      </a:rPr>
                      <m:t>=</m:t>
                    </m:r>
                    <m:sSub>
                      <m:sSubPr>
                        <m:ctrlPr>
                          <a:rPr lang="en-US" altLang="zh-CN" sz="2400" b="1" i="1" dirty="0">
                            <a:solidFill>
                              <a:schemeClr val="tx2"/>
                            </a:solidFill>
                            <a:latin typeface="Cambria Math" panose="02040503050406030204" pitchFamily="18" charset="0"/>
                          </a:rPr>
                        </m:ctrlPr>
                      </m:sSubPr>
                      <m:e>
                        <m:r>
                          <a:rPr lang="zh-CN" altLang="en-US" sz="2400" b="1" i="1" dirty="0">
                            <a:solidFill>
                              <a:schemeClr val="tx2"/>
                            </a:solidFill>
                            <a:latin typeface="Cambria Math"/>
                          </a:rPr>
                          <m:t>𝝀</m:t>
                        </m:r>
                      </m:e>
                      <m:sub>
                        <m:r>
                          <a:rPr lang="en-US" altLang="zh-CN" sz="2400" b="1" i="1" dirty="0">
                            <a:solidFill>
                              <a:schemeClr val="tx2"/>
                            </a:solidFill>
                            <a:latin typeface="Cambria Math"/>
                          </a:rPr>
                          <m:t>𝟎</m:t>
                        </m:r>
                      </m:sub>
                    </m:sSub>
                    <m:r>
                      <a:rPr lang="en-US" altLang="zh-CN" sz="2400" b="1" i="1" dirty="0">
                        <a:solidFill>
                          <a:schemeClr val="tx2"/>
                        </a:solidFill>
                        <a:latin typeface="Cambria Math"/>
                      </a:rPr>
                      <m:t>/</m:t>
                    </m:r>
                    <m:r>
                      <a:rPr lang="en-US" altLang="zh-CN" sz="2400" b="1" i="1" dirty="0">
                        <a:solidFill>
                          <a:schemeClr val="tx2"/>
                        </a:solidFill>
                        <a:latin typeface="Cambria Math"/>
                      </a:rPr>
                      <m:t>𝟐</m:t>
                    </m:r>
                  </m:oMath>
                </a14:m>
                <a:r>
                  <a:rPr lang="zh-CN" altLang="en-US" sz="2400" b="1" dirty="0">
                    <a:solidFill>
                      <a:schemeClr val="tx2"/>
                    </a:solidFill>
                  </a:rPr>
                  <a:t>时，不论</a:t>
                </a:r>
                <a14:m>
                  <m:oMath xmlns:m="http://schemas.openxmlformats.org/officeDocument/2006/math">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a:rPr>
                          <m:t>𝑛</m:t>
                        </m:r>
                      </m:e>
                      <m:sub>
                        <m:r>
                          <a:rPr lang="en-US" altLang="zh-CN" sz="2400" i="1">
                            <a:solidFill>
                              <a:schemeClr val="tx2"/>
                            </a:solidFill>
                            <a:latin typeface="Cambria Math"/>
                          </a:rPr>
                          <m:t>0</m:t>
                        </m:r>
                      </m:sub>
                    </m:sSub>
                    <m:r>
                      <a:rPr lang="en-US" altLang="zh-CN" sz="2400" i="1">
                        <a:solidFill>
                          <a:schemeClr val="tx2"/>
                        </a:solidFill>
                        <a:latin typeface="Cambria Math"/>
                      </a:rPr>
                      <m:t>&lt;</m:t>
                    </m:r>
                    <m:r>
                      <a:rPr lang="en-US" altLang="zh-CN" sz="2400" i="1">
                        <a:solidFill>
                          <a:schemeClr val="tx2"/>
                        </a:solidFill>
                        <a:latin typeface="Cambria Math"/>
                      </a:rPr>
                      <m:t>𝑛</m:t>
                    </m:r>
                    <m:r>
                      <a:rPr lang="en-US" altLang="zh-CN" sz="2400" i="1">
                        <a:solidFill>
                          <a:schemeClr val="tx2"/>
                        </a:solidFill>
                        <a:latin typeface="Cambria Math"/>
                      </a:rPr>
                      <m:t>&lt;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a:rPr>
                          <m:t>𝑛</m:t>
                        </m:r>
                      </m:e>
                      <m:sub>
                        <m:r>
                          <a:rPr lang="en-US" altLang="zh-CN" sz="2400" i="1">
                            <a:solidFill>
                              <a:schemeClr val="tx2"/>
                            </a:solidFill>
                            <a:latin typeface="Cambria Math"/>
                          </a:rPr>
                          <m:t>𝐺</m:t>
                        </m:r>
                      </m:sub>
                    </m:sSub>
                  </m:oMath>
                </a14:m>
                <a:r>
                  <a:rPr lang="zh-CN" altLang="en-US" sz="2400" b="1" dirty="0">
                    <a:solidFill>
                      <a:schemeClr val="tx2"/>
                    </a:solidFill>
                  </a:rPr>
                  <a:t>或者</a:t>
                </a:r>
                <a14:m>
                  <m:oMath xmlns:m="http://schemas.openxmlformats.org/officeDocument/2006/math">
                    <m:r>
                      <a:rPr lang="en-US" altLang="zh-CN" sz="2400" i="1">
                        <a:solidFill>
                          <a:schemeClr val="tx2"/>
                        </a:solidFill>
                        <a:latin typeface="Cambria Math"/>
                      </a:rPr>
                      <m:t>𝑛</m:t>
                    </m:r>
                    <m:r>
                      <a:rPr lang="en-US" altLang="zh-CN" sz="2400" i="1">
                        <a:solidFill>
                          <a:schemeClr val="tx2"/>
                        </a:solidFill>
                        <a:latin typeface="Cambria Math"/>
                      </a:rPr>
                      <m:t>&gt;</m:t>
                    </m:r>
                    <m:sSub>
                      <m:sSubPr>
                        <m:ctrlPr>
                          <a:rPr lang="en-US" altLang="zh-CN" sz="2400" i="1">
                            <a:solidFill>
                              <a:schemeClr val="tx2"/>
                            </a:solidFill>
                            <a:latin typeface="Cambria Math" panose="02040503050406030204" pitchFamily="18" charset="0"/>
                          </a:rPr>
                        </m:ctrlPr>
                      </m:sSubPr>
                      <m:e>
                        <m:r>
                          <a:rPr lang="en-US" altLang="zh-CN" sz="2400" i="1">
                            <a:solidFill>
                              <a:schemeClr val="tx2"/>
                            </a:solidFill>
                            <a:latin typeface="Cambria Math"/>
                          </a:rPr>
                          <m:t>𝑛</m:t>
                        </m:r>
                      </m:e>
                      <m:sub>
                        <m:r>
                          <a:rPr lang="en-US" altLang="zh-CN" sz="2400" i="1">
                            <a:solidFill>
                              <a:schemeClr val="tx2"/>
                            </a:solidFill>
                            <a:latin typeface="Cambria Math"/>
                          </a:rPr>
                          <m:t>𝐺</m:t>
                        </m:r>
                      </m:sub>
                    </m:sSub>
                  </m:oMath>
                </a14:m>
                <a:r>
                  <a:rPr lang="zh-CN" altLang="en-US" sz="2400" b="1" dirty="0">
                    <a:solidFill>
                      <a:schemeClr val="tx2"/>
                    </a:solidFill>
                  </a:rPr>
                  <a:t>，对</a:t>
                </a:r>
                <a:r>
                  <a:rPr lang="zh-CN" altLang="en-US" sz="2400" b="1" dirty="0">
                    <a:solidFill>
                      <a:srgbClr val="2E03CD"/>
                    </a:solidFill>
                  </a:rPr>
                  <a:t>中心波长</a:t>
                </a:r>
                <a14:m>
                  <m:oMath xmlns:m="http://schemas.openxmlformats.org/officeDocument/2006/math">
                    <m:sSub>
                      <m:sSubPr>
                        <m:ctrlPr>
                          <a:rPr lang="en-US" altLang="zh-CN" sz="2400" b="1" i="1" smtClean="0">
                            <a:solidFill>
                              <a:srgbClr val="2E03CD"/>
                            </a:solidFill>
                            <a:latin typeface="Cambria Math" panose="02040503050406030204" pitchFamily="18" charset="0"/>
                          </a:rPr>
                        </m:ctrlPr>
                      </m:sSubPr>
                      <m:e>
                        <m:r>
                          <a:rPr lang="zh-CN" altLang="en-US" sz="2400" b="1" i="1" smtClean="0">
                            <a:solidFill>
                              <a:srgbClr val="2E03CD"/>
                            </a:solidFill>
                            <a:latin typeface="Cambria Math"/>
                          </a:rPr>
                          <m:t>𝝀</m:t>
                        </m:r>
                      </m:e>
                      <m:sub>
                        <m:r>
                          <a:rPr lang="en-US" altLang="zh-CN" sz="2400" b="1" i="1" smtClean="0">
                            <a:solidFill>
                              <a:srgbClr val="2E03CD"/>
                            </a:solidFill>
                            <a:latin typeface="Cambria Math"/>
                          </a:rPr>
                          <m:t>𝟎</m:t>
                        </m:r>
                      </m:sub>
                    </m:sSub>
                  </m:oMath>
                </a14:m>
                <a:r>
                  <a:rPr lang="zh-CN" altLang="en-US" sz="2400" b="1" dirty="0">
                    <a:solidFill>
                      <a:schemeClr val="tx2"/>
                    </a:solidFill>
                  </a:rPr>
                  <a:t>的反射率与未镀膜时完全相同。</a:t>
                </a:r>
                <a:endParaRPr lang="en-US" altLang="zh-CN" sz="2400" b="1" dirty="0">
                  <a:solidFill>
                    <a:schemeClr val="tx2"/>
                  </a:solidFill>
                </a:endParaRPr>
              </a:p>
              <a:p>
                <a:pPr algn="just">
                  <a:lnSpc>
                    <a:spcPct val="150000"/>
                  </a:lnSpc>
                </a:pPr>
                <a:r>
                  <a:rPr lang="zh-CN" altLang="en-US" sz="2400" b="1" dirty="0">
                    <a:solidFill>
                      <a:schemeClr val="tx2"/>
                    </a:solidFill>
                  </a:rPr>
                  <a:t>半波长膜被用于改善光学薄膜的光谱特性。</a:t>
                </a:r>
              </a:p>
            </p:txBody>
          </p:sp>
        </mc:Choice>
        <mc:Fallback xmlns="">
          <p:sp>
            <p:nvSpPr>
              <p:cNvPr id="2" name="TextBox 1"/>
              <p:cNvSpPr txBox="1">
                <a:spLocks noRot="1" noChangeAspect="1" noMove="1" noResize="1" noEditPoints="1" noAdjustHandles="1" noChangeArrowheads="1" noChangeShapeType="1" noTextEdit="1"/>
              </p:cNvSpPr>
              <p:nvPr/>
            </p:nvSpPr>
            <p:spPr>
              <a:xfrm>
                <a:off x="107504" y="2460694"/>
                <a:ext cx="4458382" cy="3344570"/>
              </a:xfrm>
              <a:prstGeom prst="rect">
                <a:avLst/>
              </a:prstGeom>
              <a:blipFill rotWithShape="1">
                <a:blip r:embed="rId4"/>
                <a:stretch>
                  <a:fillRect l="-2189" r="-2052" b="-2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73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平板的多光束干涉</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3</a:t>
            </a:fld>
            <a:endParaRPr lang="en-US" altLang="zh-CN" dirty="0"/>
          </a:p>
        </p:txBody>
      </p:sp>
      <p:sp>
        <p:nvSpPr>
          <p:cNvPr id="136" name="Text Box 4"/>
          <p:cNvSpPr txBox="1">
            <a:spLocks noChangeArrowheads="1"/>
          </p:cNvSpPr>
          <p:nvPr/>
        </p:nvSpPr>
        <p:spPr bwMode="auto">
          <a:xfrm>
            <a:off x="306882" y="1844824"/>
            <a:ext cx="8369574" cy="326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50000"/>
              </a:lnSpc>
              <a:buClr>
                <a:schemeClr val="tx2"/>
              </a:buClr>
              <a:buFont typeface="Wingdings" panose="05000000000000000000" pitchFamily="2" charset="2"/>
              <a:buChar char="Ø"/>
            </a:pPr>
            <a:r>
              <a:rPr kumimoji="1" lang="zh-CN" altLang="en-US" sz="2000" b="1" dirty="0">
                <a:solidFill>
                  <a:schemeClr val="tx2"/>
                </a:solidFill>
                <a:latin typeface="+mn-lt"/>
              </a:rPr>
              <a:t>前面在讨论平板的干涉时，仅仅讨论了最先出射的两光束的干涉问题，这是在特定条件下采取的一种近似处理方法。</a:t>
            </a:r>
            <a:endParaRPr kumimoji="1" lang="en-US" altLang="zh-CN" sz="2000" b="1" dirty="0">
              <a:solidFill>
                <a:schemeClr val="tx2"/>
              </a:solidFill>
              <a:latin typeface="+mn-lt"/>
            </a:endParaRPr>
          </a:p>
          <a:p>
            <a:pPr marL="342900" indent="-342900" algn="just" eaLnBrk="1" hangingPunct="1">
              <a:lnSpc>
                <a:spcPct val="150000"/>
              </a:lnSpc>
              <a:buClr>
                <a:schemeClr val="tx2"/>
              </a:buClr>
              <a:buFont typeface="Wingdings" panose="05000000000000000000" pitchFamily="2" charset="2"/>
              <a:buChar char="Ø"/>
            </a:pPr>
            <a:r>
              <a:rPr kumimoji="1" lang="zh-CN" altLang="en-US" sz="2000" b="1" dirty="0">
                <a:solidFill>
                  <a:schemeClr val="tx2"/>
                </a:solidFill>
                <a:latin typeface="+mn-lt"/>
              </a:rPr>
              <a:t>事实上，光束在平板内经过多次的反射和透射，严格地说，干涉是一种多光束干涉。</a:t>
            </a:r>
            <a:endParaRPr kumimoji="1" lang="en-US" altLang="zh-CN" sz="2000" b="1" dirty="0">
              <a:solidFill>
                <a:schemeClr val="tx2"/>
              </a:solidFill>
              <a:latin typeface="+mn-lt"/>
            </a:endParaRPr>
          </a:p>
          <a:p>
            <a:pPr marL="342900" indent="-342900" algn="just" eaLnBrk="1" hangingPunct="1">
              <a:lnSpc>
                <a:spcPct val="150000"/>
              </a:lnSpc>
              <a:buClr>
                <a:schemeClr val="tx2"/>
              </a:buClr>
              <a:buFont typeface="Wingdings" panose="05000000000000000000" pitchFamily="2" charset="2"/>
              <a:buChar char="Ø"/>
            </a:pPr>
            <a:r>
              <a:rPr kumimoji="1" lang="zh-CN" altLang="en-US" sz="2000" b="1" dirty="0">
                <a:solidFill>
                  <a:schemeClr val="tx2"/>
                </a:solidFill>
                <a:latin typeface="+mn-lt"/>
              </a:rPr>
              <a:t>多光束干涉与两光束干涉相比，干涉条纹更加精细，利用多光束干涉原理制造的干涉仪是最精密的光学测量仪器，多光束干涉原理在现代激光技术和光学薄膜技术中也有着重要的应用。</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wipe(left)">
                                      <p:cBhvr>
                                        <p:cTn id="7" dur="5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wipe(left)">
                                      <p:cBhvr>
                                        <p:cTn id="12" dur="5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wipe(left)">
                                      <p:cBhvr>
                                        <p:cTn id="17" dur="500"/>
                                        <p:tgtEl>
                                          <p:spTgt spid="1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双层膜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30</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6788" y="1557254"/>
            <a:ext cx="4347240" cy="316789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07504" y="1556792"/>
                <a:ext cx="4824536" cy="461665"/>
              </a:xfrm>
              <a:prstGeom prst="rect">
                <a:avLst/>
              </a:prstGeom>
              <a:noFill/>
            </p:spPr>
            <p:txBody>
              <a:bodyPr wrap="square" rtlCol="0">
                <a:spAutoFit/>
              </a:bodyPr>
              <a:lstStyle/>
              <a:p>
                <a:pPr marL="457200" indent="-457200" algn="just">
                  <a:buFont typeface="+mj-lt"/>
                  <a:buAutoNum type="arabicPeriod"/>
                </a:pPr>
                <a:r>
                  <a:rPr lang="zh-CN" altLang="en-US" sz="2400" b="1" dirty="0">
                    <a:solidFill>
                      <a:schemeClr val="tx2"/>
                    </a:solidFill>
                  </a:rPr>
                  <a:t>考虑</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en-US" altLang="zh-CN" sz="2400" b="1" i="1" smtClean="0">
                            <a:solidFill>
                              <a:schemeClr val="tx2"/>
                            </a:solidFill>
                            <a:latin typeface="Cambria Math"/>
                          </a:rPr>
                          <m:t>𝒏</m:t>
                        </m:r>
                      </m:e>
                      <m:sub>
                        <m:r>
                          <a:rPr lang="en-US" altLang="zh-CN" sz="2400" b="1" i="1" smtClean="0">
                            <a:solidFill>
                              <a:schemeClr val="tx2"/>
                            </a:solidFill>
                            <a:latin typeface="Cambria Math"/>
                          </a:rPr>
                          <m:t>𝟐</m:t>
                        </m:r>
                      </m:sub>
                    </m:sSub>
                  </m:oMath>
                </a14:m>
                <a:r>
                  <a:rPr lang="zh-CN" altLang="en-US" sz="2400" b="1" dirty="0">
                    <a:solidFill>
                      <a:schemeClr val="tx2"/>
                    </a:solidFill>
                  </a:rPr>
                  <a:t>与</a:t>
                </a:r>
                <a14:m>
                  <m:oMath xmlns:m="http://schemas.openxmlformats.org/officeDocument/2006/math">
                    <m:sSub>
                      <m:sSubPr>
                        <m:ctrlPr>
                          <a:rPr lang="en-US" altLang="zh-CN" sz="2400" b="1" i="1" dirty="0" smtClean="0">
                            <a:solidFill>
                              <a:schemeClr val="tx2"/>
                            </a:solidFill>
                            <a:latin typeface="Cambria Math" panose="02040503050406030204" pitchFamily="18" charset="0"/>
                          </a:rPr>
                        </m:ctrlPr>
                      </m:sSubPr>
                      <m:e>
                        <m:r>
                          <a:rPr lang="en-US" altLang="zh-CN" sz="2400" b="1" i="1" dirty="0" smtClean="0">
                            <a:solidFill>
                              <a:schemeClr val="tx2"/>
                            </a:solidFill>
                            <a:latin typeface="Cambria Math"/>
                          </a:rPr>
                          <m:t>𝒏</m:t>
                        </m:r>
                      </m:e>
                      <m:sub>
                        <m:r>
                          <a:rPr lang="en-US" altLang="zh-CN" sz="2400" b="1" i="1" dirty="0" smtClean="0">
                            <a:solidFill>
                              <a:schemeClr val="tx2"/>
                            </a:solidFill>
                            <a:latin typeface="Cambria Math"/>
                          </a:rPr>
                          <m:t>𝑮</m:t>
                        </m:r>
                      </m:sub>
                    </m:sSub>
                  </m:oMath>
                </a14:m>
                <a:r>
                  <a:rPr lang="zh-CN" altLang="en-US" sz="2400" b="1" dirty="0">
                    <a:solidFill>
                      <a:schemeClr val="tx2"/>
                    </a:solidFill>
                  </a:rPr>
                  <a:t>构成的膜系</a:t>
                </a:r>
              </a:p>
            </p:txBody>
          </p:sp>
        </mc:Choice>
        <mc:Fallback xmlns="">
          <p:sp>
            <p:nvSpPr>
              <p:cNvPr id="3" name="TextBox 2"/>
              <p:cNvSpPr txBox="1">
                <a:spLocks noRot="1" noChangeAspect="1" noMove="1" noResize="1" noEditPoints="1" noAdjustHandles="1" noChangeArrowheads="1" noChangeShapeType="1" noTextEdit="1"/>
              </p:cNvSpPr>
              <p:nvPr/>
            </p:nvSpPr>
            <p:spPr>
              <a:xfrm>
                <a:off x="107504" y="1556792"/>
                <a:ext cx="4824536" cy="461665"/>
              </a:xfrm>
              <a:prstGeom prst="rect">
                <a:avLst/>
              </a:prstGeom>
              <a:blipFill rotWithShape="1">
                <a:blip r:embed="rId5"/>
                <a:stretch>
                  <a:fillRect l="-1770" t="-14474" b="-26316"/>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extLst>
              <p:ext uri="{D42A27DB-BD31-4B8C-83A1-F6EECF244321}">
                <p14:modId xmlns:p14="http://schemas.microsoft.com/office/powerpoint/2010/main" val="664367852"/>
              </p:ext>
            </p:extLst>
          </p:nvPr>
        </p:nvGraphicFramePr>
        <p:xfrm>
          <a:off x="636588" y="2243138"/>
          <a:ext cx="3203575" cy="979487"/>
        </p:xfrm>
        <a:graphic>
          <a:graphicData uri="http://schemas.openxmlformats.org/presentationml/2006/ole">
            <mc:AlternateContent xmlns:mc="http://schemas.openxmlformats.org/markup-compatibility/2006">
              <mc:Choice xmlns:v="urn:schemas-microsoft-com:vml" Requires="v">
                <p:oleObj spid="_x0000_s87510" name="Equation" r:id="rId6" imgW="1269720" imgH="469800" progId="Equation.DSMT4">
                  <p:embed/>
                </p:oleObj>
              </mc:Choice>
              <mc:Fallback>
                <p:oleObj name="Equation" r:id="rId6" imgW="1269720" imgH="469800" progId="Equation.DSMT4">
                  <p:embed/>
                  <p:pic>
                    <p:nvPicPr>
                      <p:cNvPr id="6" name="对象 5"/>
                      <p:cNvPicPr>
                        <a:picLocks noChangeAspect="1" noChangeArrowheads="1"/>
                      </p:cNvPicPr>
                      <p:nvPr/>
                    </p:nvPicPr>
                    <p:blipFill>
                      <a:blip r:embed="rId7"/>
                      <a:srcRect/>
                      <a:stretch>
                        <a:fillRect/>
                      </a:stretch>
                    </p:blipFill>
                    <p:spPr bwMode="auto">
                      <a:xfrm>
                        <a:off x="636588" y="2243138"/>
                        <a:ext cx="3203575" cy="979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对象 6"/>
          <p:cNvGraphicFramePr>
            <a:graphicFrameLocks noChangeAspect="1"/>
          </p:cNvGraphicFramePr>
          <p:nvPr/>
        </p:nvGraphicFramePr>
        <p:xfrm>
          <a:off x="705471" y="3971603"/>
          <a:ext cx="3146449" cy="897557"/>
        </p:xfrm>
        <a:graphic>
          <a:graphicData uri="http://schemas.openxmlformats.org/presentationml/2006/ole">
            <mc:AlternateContent xmlns:mc="http://schemas.openxmlformats.org/markup-compatibility/2006">
              <mc:Choice xmlns:v="urn:schemas-microsoft-com:vml" Requires="v">
                <p:oleObj spid="_x0000_s87511" name="Equation" r:id="rId8" imgW="1511280" imgH="431640" progId="Equation.DSMT4">
                  <p:embed/>
                </p:oleObj>
              </mc:Choice>
              <mc:Fallback>
                <p:oleObj name="Equation" r:id="rId8" imgW="1511280" imgH="431640" progId="Equation.DSMT4">
                  <p:embed/>
                  <p:pic>
                    <p:nvPicPr>
                      <p:cNvPr id="7" name="对象 6"/>
                      <p:cNvPicPr/>
                      <p:nvPr/>
                    </p:nvPicPr>
                    <p:blipFill>
                      <a:blip r:embed="rId9"/>
                      <a:stretch>
                        <a:fillRect/>
                      </a:stretch>
                    </p:blipFill>
                    <p:spPr>
                      <a:xfrm>
                        <a:off x="705471" y="3971603"/>
                        <a:ext cx="3146449" cy="897557"/>
                      </a:xfrm>
                      <a:prstGeom prst="rect">
                        <a:avLst/>
                      </a:prstGeom>
                    </p:spPr>
                  </p:pic>
                </p:oleObj>
              </mc:Fallback>
            </mc:AlternateContent>
          </a:graphicData>
        </a:graphic>
      </p:graphicFrame>
      <p:sp>
        <p:nvSpPr>
          <p:cNvPr id="8" name="TextBox 7"/>
          <p:cNvSpPr txBox="1"/>
          <p:nvPr/>
        </p:nvSpPr>
        <p:spPr>
          <a:xfrm>
            <a:off x="539552" y="3356992"/>
            <a:ext cx="1112805" cy="461665"/>
          </a:xfrm>
          <a:prstGeom prst="rect">
            <a:avLst/>
          </a:prstGeom>
          <a:noFill/>
        </p:spPr>
        <p:txBody>
          <a:bodyPr wrap="none" rtlCol="0">
            <a:spAutoFit/>
          </a:bodyPr>
          <a:lstStyle/>
          <a:p>
            <a:r>
              <a:rPr lang="zh-CN" altLang="en-US" sz="2400" b="1" dirty="0">
                <a:solidFill>
                  <a:schemeClr val="tx2"/>
                </a:solidFill>
              </a:rPr>
              <a:t>其中：</a:t>
            </a:r>
          </a:p>
        </p:txBody>
      </p:sp>
      <mc:AlternateContent xmlns:mc="http://schemas.openxmlformats.org/markup-compatibility/2006" xmlns:a14="http://schemas.microsoft.com/office/drawing/2010/main">
        <mc:Choice Requires="a14">
          <p:sp>
            <p:nvSpPr>
              <p:cNvPr id="10" name="TextBox 9"/>
              <p:cNvSpPr txBox="1"/>
              <p:nvPr/>
            </p:nvSpPr>
            <p:spPr>
              <a:xfrm>
                <a:off x="107504" y="4974267"/>
                <a:ext cx="8906524" cy="830997"/>
              </a:xfrm>
              <a:prstGeom prst="rect">
                <a:avLst/>
              </a:prstGeom>
              <a:noFill/>
            </p:spPr>
            <p:txBody>
              <a:bodyPr wrap="square" rtlCol="0">
                <a:spAutoFit/>
              </a:bodyPr>
              <a:lstStyle/>
              <a:p>
                <a:pPr marL="457200" indent="-457200" algn="just">
                  <a:buFont typeface="+mj-lt"/>
                  <a:buAutoNum type="arabicPeriod" startAt="2"/>
                </a:pPr>
                <a:r>
                  <a:rPr lang="zh-CN" altLang="en-US" sz="2400" b="1" dirty="0">
                    <a:solidFill>
                      <a:schemeClr val="tx2"/>
                    </a:solidFill>
                  </a:rPr>
                  <a:t>将</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en-US" altLang="zh-CN" sz="2400" b="1" i="1" smtClean="0">
                            <a:solidFill>
                              <a:schemeClr val="tx2"/>
                            </a:solidFill>
                            <a:latin typeface="Cambria Math"/>
                          </a:rPr>
                          <m:t>𝒏</m:t>
                        </m:r>
                      </m:e>
                      <m:sub>
                        <m:r>
                          <a:rPr lang="en-US" altLang="zh-CN" sz="2400" b="1" i="1" smtClean="0">
                            <a:solidFill>
                              <a:schemeClr val="tx2"/>
                            </a:solidFill>
                            <a:latin typeface="Cambria Math"/>
                          </a:rPr>
                          <m:t>𝟐</m:t>
                        </m:r>
                      </m:sub>
                    </m:sSub>
                  </m:oMath>
                </a14:m>
                <a:r>
                  <a:rPr lang="zh-CN" altLang="en-US" sz="2400" b="1" dirty="0">
                    <a:solidFill>
                      <a:schemeClr val="tx2"/>
                    </a:solidFill>
                  </a:rPr>
                  <a:t>与</a:t>
                </a:r>
                <a14:m>
                  <m:oMath xmlns:m="http://schemas.openxmlformats.org/officeDocument/2006/math">
                    <m:sSub>
                      <m:sSubPr>
                        <m:ctrlPr>
                          <a:rPr lang="en-US" altLang="zh-CN" sz="2400" b="1" i="1" dirty="0" smtClean="0">
                            <a:solidFill>
                              <a:schemeClr val="tx2"/>
                            </a:solidFill>
                            <a:latin typeface="Cambria Math" panose="02040503050406030204" pitchFamily="18" charset="0"/>
                          </a:rPr>
                        </m:ctrlPr>
                      </m:sSubPr>
                      <m:e>
                        <m:r>
                          <a:rPr lang="en-US" altLang="zh-CN" sz="2400" b="1" i="1" dirty="0" smtClean="0">
                            <a:solidFill>
                              <a:schemeClr val="tx2"/>
                            </a:solidFill>
                            <a:latin typeface="Cambria Math"/>
                          </a:rPr>
                          <m:t>𝒏</m:t>
                        </m:r>
                      </m:e>
                      <m:sub>
                        <m:r>
                          <a:rPr lang="en-US" altLang="zh-CN" sz="2400" b="1" i="1" dirty="0" smtClean="0">
                            <a:solidFill>
                              <a:schemeClr val="tx2"/>
                            </a:solidFill>
                            <a:latin typeface="Cambria Math"/>
                          </a:rPr>
                          <m:t>𝑮</m:t>
                        </m:r>
                      </m:sub>
                    </m:sSub>
                  </m:oMath>
                </a14:m>
                <a:r>
                  <a:rPr lang="zh-CN" altLang="en-US" sz="2400" b="1" dirty="0">
                    <a:solidFill>
                      <a:schemeClr val="tx2"/>
                    </a:solidFill>
                  </a:rPr>
                  <a:t>构成的膜系视为一个</a:t>
                </a:r>
                <a:r>
                  <a:rPr lang="zh-CN" altLang="en-US" sz="2400" b="1" dirty="0">
                    <a:solidFill>
                      <a:srgbClr val="FF0000"/>
                    </a:solidFill>
                  </a:rPr>
                  <a:t>等效分界面</a:t>
                </a:r>
                <a:r>
                  <a:rPr lang="zh-CN" altLang="en-US" sz="2400" b="1" dirty="0">
                    <a:solidFill>
                      <a:schemeClr val="tx2"/>
                    </a:solidFill>
                  </a:rPr>
                  <a:t>，其反射系数为</a:t>
                </a:r>
                <a14:m>
                  <m:oMath xmlns:m="http://schemas.openxmlformats.org/officeDocument/2006/math">
                    <m:acc>
                      <m:accPr>
                        <m:chr m:val="̅"/>
                        <m:ctrlPr>
                          <a:rPr lang="zh-CN" altLang="en-US" sz="2400" b="1" i="1" smtClean="0">
                            <a:solidFill>
                              <a:schemeClr val="tx2"/>
                            </a:solidFill>
                            <a:latin typeface="Cambria Math" panose="02040503050406030204" pitchFamily="18" charset="0"/>
                          </a:rPr>
                        </m:ctrlPr>
                      </m:accPr>
                      <m:e>
                        <m:r>
                          <a:rPr lang="en-US" altLang="zh-CN" sz="2400" b="1" i="1" smtClean="0">
                            <a:solidFill>
                              <a:schemeClr val="tx2"/>
                            </a:solidFill>
                            <a:latin typeface="Cambria Math"/>
                          </a:rPr>
                          <m:t>𝒓</m:t>
                        </m:r>
                      </m:e>
                    </m:acc>
                  </m:oMath>
                </a14:m>
                <a:r>
                  <a:rPr lang="zh-CN" altLang="en-US" sz="2400" b="1" dirty="0">
                    <a:solidFill>
                      <a:schemeClr val="tx2"/>
                    </a:solidFill>
                  </a:rPr>
                  <a:t>，得到双层膜反射系数为：</a:t>
                </a:r>
              </a:p>
            </p:txBody>
          </p:sp>
        </mc:Choice>
        <mc:Fallback xmlns="">
          <p:sp>
            <p:nvSpPr>
              <p:cNvPr id="10" name="TextBox 9"/>
              <p:cNvSpPr txBox="1">
                <a:spLocks noRot="1" noChangeAspect="1" noMove="1" noResize="1" noEditPoints="1" noAdjustHandles="1" noChangeArrowheads="1" noChangeShapeType="1" noTextEdit="1"/>
              </p:cNvSpPr>
              <p:nvPr/>
            </p:nvSpPr>
            <p:spPr>
              <a:xfrm>
                <a:off x="107504" y="4974267"/>
                <a:ext cx="8906524" cy="830997"/>
              </a:xfrm>
              <a:prstGeom prst="rect">
                <a:avLst/>
              </a:prstGeom>
              <a:blipFill rotWithShape="1">
                <a:blip r:embed="rId10"/>
                <a:stretch>
                  <a:fillRect l="-958" t="-8088" r="-1027" b="-13971"/>
                </a:stretch>
              </a:blipFill>
            </p:spPr>
            <p:txBody>
              <a:bodyPr/>
              <a:lstStyle/>
              <a:p>
                <a:r>
                  <a:rPr lang="zh-CN" altLang="en-US">
                    <a:noFill/>
                  </a:rPr>
                  <a:t> </a:t>
                </a:r>
              </a:p>
            </p:txBody>
          </p:sp>
        </mc:Fallback>
      </mc:AlternateContent>
      <p:graphicFrame>
        <p:nvGraphicFramePr>
          <p:cNvPr id="11" name="对象 10"/>
          <p:cNvGraphicFramePr>
            <a:graphicFrameLocks noChangeAspect="1"/>
          </p:cNvGraphicFramePr>
          <p:nvPr>
            <p:extLst>
              <p:ext uri="{D42A27DB-BD31-4B8C-83A1-F6EECF244321}">
                <p14:modId xmlns:p14="http://schemas.microsoft.com/office/powerpoint/2010/main" val="3798899235"/>
              </p:ext>
            </p:extLst>
          </p:nvPr>
        </p:nvGraphicFramePr>
        <p:xfrm>
          <a:off x="3051175" y="5732463"/>
          <a:ext cx="3041650" cy="977900"/>
        </p:xfrm>
        <a:graphic>
          <a:graphicData uri="http://schemas.openxmlformats.org/presentationml/2006/ole">
            <mc:AlternateContent xmlns:mc="http://schemas.openxmlformats.org/markup-compatibility/2006">
              <mc:Choice xmlns:v="urn:schemas-microsoft-com:vml" Requires="v">
                <p:oleObj spid="_x0000_s87512" name="Equation" r:id="rId11" imgW="1206360" imgH="469800" progId="Equation.DSMT4">
                  <p:embed/>
                </p:oleObj>
              </mc:Choice>
              <mc:Fallback>
                <p:oleObj name="Equation" r:id="rId11" imgW="1206360" imgH="469800" progId="Equation.DSMT4">
                  <p:embed/>
                  <p:pic>
                    <p:nvPicPr>
                      <p:cNvPr id="11" name="对象 10"/>
                      <p:cNvPicPr>
                        <a:picLocks noChangeAspect="1" noChangeArrowheads="1"/>
                      </p:cNvPicPr>
                      <p:nvPr/>
                    </p:nvPicPr>
                    <p:blipFill>
                      <a:blip r:embed="rId12"/>
                      <a:srcRect/>
                      <a:stretch>
                        <a:fillRect/>
                      </a:stretch>
                    </p:blipFill>
                    <p:spPr bwMode="auto">
                      <a:xfrm>
                        <a:off x="3051175" y="5732463"/>
                        <a:ext cx="304165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349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多层膜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31</a:t>
            </a:fld>
            <a:endParaRPr lang="en-US" altLang="zh-CN" dirty="0"/>
          </a:p>
        </p:txBody>
      </p:sp>
      <p:sp>
        <p:nvSpPr>
          <p:cNvPr id="13" name="TextBox 12"/>
          <p:cNvSpPr txBox="1"/>
          <p:nvPr/>
        </p:nvSpPr>
        <p:spPr>
          <a:xfrm>
            <a:off x="107504" y="1484784"/>
            <a:ext cx="5256584" cy="400110"/>
          </a:xfrm>
          <a:prstGeom prst="rect">
            <a:avLst/>
          </a:prstGeom>
          <a:noFill/>
        </p:spPr>
        <p:txBody>
          <a:bodyPr wrap="square" rtlCol="0">
            <a:spAutoFit/>
          </a:bodyPr>
          <a:lstStyle/>
          <a:p>
            <a:pPr marL="457200" indent="-457200" algn="just">
              <a:buFont typeface="+mj-lt"/>
              <a:buAutoNum type="arabicPeriod"/>
            </a:pPr>
            <a:r>
              <a:rPr lang="zh-CN" altLang="en-US" sz="2000" b="1" dirty="0">
                <a:solidFill>
                  <a:schemeClr val="tx2"/>
                </a:solidFill>
              </a:rPr>
              <a:t>基片与紧邻的第</a:t>
            </a:r>
            <a:r>
              <a:rPr lang="en-US" altLang="zh-CN" sz="2000" b="1" i="1" dirty="0">
                <a:solidFill>
                  <a:schemeClr val="tx2"/>
                </a:solidFill>
                <a:latin typeface="Times New Roman" panose="02020603050405020304" pitchFamily="18" charset="0"/>
                <a:cs typeface="Times New Roman" panose="02020603050405020304" pitchFamily="18" charset="0"/>
              </a:rPr>
              <a:t>K</a:t>
            </a:r>
            <a:r>
              <a:rPr lang="zh-CN" altLang="en-US" sz="2000" b="1" dirty="0">
                <a:solidFill>
                  <a:schemeClr val="tx2"/>
                </a:solidFill>
              </a:rPr>
              <a:t>层膜构成膜系：</a:t>
            </a: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1493935"/>
            <a:ext cx="3672408" cy="4887393"/>
          </a:xfrm>
          <a:prstGeom prst="rect">
            <a:avLst/>
          </a:prstGeom>
        </p:spPr>
      </p:pic>
      <p:graphicFrame>
        <p:nvGraphicFramePr>
          <p:cNvPr id="15" name="对象 14"/>
          <p:cNvGraphicFramePr>
            <a:graphicFrameLocks noChangeAspect="1"/>
          </p:cNvGraphicFramePr>
          <p:nvPr>
            <p:extLst>
              <p:ext uri="{D42A27DB-BD31-4B8C-83A1-F6EECF244321}">
                <p14:modId xmlns:p14="http://schemas.microsoft.com/office/powerpoint/2010/main" val="3966090076"/>
              </p:ext>
            </p:extLst>
          </p:nvPr>
        </p:nvGraphicFramePr>
        <p:xfrm>
          <a:off x="713234" y="2060575"/>
          <a:ext cx="3714750" cy="977900"/>
        </p:xfrm>
        <a:graphic>
          <a:graphicData uri="http://schemas.openxmlformats.org/presentationml/2006/ole">
            <mc:AlternateContent xmlns:mc="http://schemas.openxmlformats.org/markup-compatibility/2006">
              <mc:Choice xmlns:v="urn:schemas-microsoft-com:vml" Requires="v">
                <p:oleObj spid="_x0000_s88534" name="Equation" r:id="rId5" imgW="1473120" imgH="469800" progId="Equation.DSMT4">
                  <p:embed/>
                </p:oleObj>
              </mc:Choice>
              <mc:Fallback>
                <p:oleObj name="Equation" r:id="rId5" imgW="1473120" imgH="469800" progId="Equation.DSMT4">
                  <p:embed/>
                  <p:pic>
                    <p:nvPicPr>
                      <p:cNvPr id="15" name="对象 14"/>
                      <p:cNvPicPr>
                        <a:picLocks noChangeAspect="1" noChangeArrowheads="1"/>
                      </p:cNvPicPr>
                      <p:nvPr/>
                    </p:nvPicPr>
                    <p:blipFill>
                      <a:blip r:embed="rId6"/>
                      <a:srcRect/>
                      <a:stretch>
                        <a:fillRect/>
                      </a:stretch>
                    </p:blipFill>
                    <p:spPr bwMode="auto">
                      <a:xfrm>
                        <a:off x="713234" y="2060575"/>
                        <a:ext cx="371475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124447787"/>
              </p:ext>
            </p:extLst>
          </p:nvPr>
        </p:nvGraphicFramePr>
        <p:xfrm>
          <a:off x="697607" y="3890963"/>
          <a:ext cx="4162425" cy="977900"/>
        </p:xfrm>
        <a:graphic>
          <a:graphicData uri="http://schemas.openxmlformats.org/presentationml/2006/ole">
            <mc:AlternateContent xmlns:mc="http://schemas.openxmlformats.org/markup-compatibility/2006">
              <mc:Choice xmlns:v="urn:schemas-microsoft-com:vml" Requires="v">
                <p:oleObj spid="_x0000_s88535" name="Equation" r:id="rId7" imgW="1650960" imgH="469800" progId="Equation.DSMT4">
                  <p:embed/>
                </p:oleObj>
              </mc:Choice>
              <mc:Fallback>
                <p:oleObj name="Equation" r:id="rId7" imgW="1650960" imgH="469800" progId="Equation.DSMT4">
                  <p:embed/>
                  <p:pic>
                    <p:nvPicPr>
                      <p:cNvPr id="16" name="对象 15"/>
                      <p:cNvPicPr>
                        <a:picLocks noChangeAspect="1" noChangeArrowheads="1"/>
                      </p:cNvPicPr>
                      <p:nvPr/>
                    </p:nvPicPr>
                    <p:blipFill>
                      <a:blip r:embed="rId8"/>
                      <a:srcRect/>
                      <a:stretch>
                        <a:fillRect/>
                      </a:stretch>
                    </p:blipFill>
                    <p:spPr bwMode="auto">
                      <a:xfrm>
                        <a:off x="697607" y="3890963"/>
                        <a:ext cx="4162425"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Box 16"/>
          <p:cNvSpPr txBox="1"/>
          <p:nvPr/>
        </p:nvSpPr>
        <p:spPr>
          <a:xfrm>
            <a:off x="107504" y="3030051"/>
            <a:ext cx="4824536" cy="822597"/>
          </a:xfrm>
          <a:prstGeom prst="rect">
            <a:avLst/>
          </a:prstGeom>
          <a:noFill/>
        </p:spPr>
        <p:txBody>
          <a:bodyPr wrap="square" rtlCol="0">
            <a:spAutoFit/>
          </a:bodyPr>
          <a:lstStyle/>
          <a:p>
            <a:pPr marL="457200" indent="-457200" algn="just">
              <a:lnSpc>
                <a:spcPct val="125000"/>
              </a:lnSpc>
              <a:buFont typeface="+mj-lt"/>
              <a:buAutoNum type="arabicPeriod" startAt="2"/>
            </a:pPr>
            <a:r>
              <a:rPr lang="zh-CN" altLang="en-US" sz="2000" b="1" dirty="0">
                <a:solidFill>
                  <a:schemeClr val="tx2"/>
                </a:solidFill>
              </a:rPr>
              <a:t>利用</a:t>
            </a:r>
            <a:r>
              <a:rPr lang="zh-CN" altLang="en-US" sz="2000" b="1" dirty="0">
                <a:solidFill>
                  <a:srgbClr val="FF0000"/>
                </a:solidFill>
              </a:rPr>
              <a:t>等效分界面</a:t>
            </a:r>
            <a:r>
              <a:rPr lang="zh-CN" altLang="en-US" sz="2000" b="1" dirty="0">
                <a:solidFill>
                  <a:schemeClr val="tx2"/>
                </a:solidFill>
              </a:rPr>
              <a:t>概念，加入第</a:t>
            </a:r>
            <a:r>
              <a:rPr lang="en-US" altLang="zh-CN" sz="2000" b="1" i="1" dirty="0">
                <a:solidFill>
                  <a:schemeClr val="tx2"/>
                </a:solidFill>
                <a:latin typeface="Times New Roman" panose="02020603050405020304" pitchFamily="18" charset="0"/>
                <a:cs typeface="Times New Roman" panose="02020603050405020304" pitchFamily="18" charset="0"/>
              </a:rPr>
              <a:t>K</a:t>
            </a:r>
            <a:r>
              <a:rPr lang="en-US" altLang="zh-CN" sz="2000" b="1" dirty="0">
                <a:solidFill>
                  <a:schemeClr val="tx2"/>
                </a:solidFill>
              </a:rPr>
              <a:t>-1</a:t>
            </a:r>
            <a:r>
              <a:rPr lang="zh-CN" altLang="en-US" sz="2000" b="1" dirty="0">
                <a:solidFill>
                  <a:schemeClr val="tx2"/>
                </a:solidFill>
              </a:rPr>
              <a:t>层膜，得到反射系数：</a:t>
            </a:r>
          </a:p>
        </p:txBody>
      </p:sp>
      <p:sp>
        <p:nvSpPr>
          <p:cNvPr id="18" name="TextBox 17"/>
          <p:cNvSpPr txBox="1"/>
          <p:nvPr/>
        </p:nvSpPr>
        <p:spPr>
          <a:xfrm>
            <a:off x="107504" y="4902259"/>
            <a:ext cx="4824536" cy="822597"/>
          </a:xfrm>
          <a:prstGeom prst="rect">
            <a:avLst/>
          </a:prstGeom>
          <a:noFill/>
        </p:spPr>
        <p:txBody>
          <a:bodyPr wrap="square" rtlCol="0">
            <a:spAutoFit/>
          </a:bodyPr>
          <a:lstStyle/>
          <a:p>
            <a:pPr marL="457200" indent="-457200" algn="just">
              <a:lnSpc>
                <a:spcPct val="125000"/>
              </a:lnSpc>
              <a:buFont typeface="+mj-lt"/>
              <a:buAutoNum type="arabicPeriod" startAt="3"/>
            </a:pPr>
            <a:r>
              <a:rPr lang="zh-CN" altLang="en-US" sz="2000" b="1" dirty="0">
                <a:solidFill>
                  <a:schemeClr val="tx2"/>
                </a:solidFill>
              </a:rPr>
              <a:t>以此类推，直到加入所有膜层，得到总的反射系数：</a:t>
            </a:r>
          </a:p>
        </p:txBody>
      </p:sp>
      <p:graphicFrame>
        <p:nvGraphicFramePr>
          <p:cNvPr id="12" name="对象 11"/>
          <p:cNvGraphicFramePr>
            <a:graphicFrameLocks noChangeAspect="1"/>
          </p:cNvGraphicFramePr>
          <p:nvPr>
            <p:extLst>
              <p:ext uri="{D42A27DB-BD31-4B8C-83A1-F6EECF244321}">
                <p14:modId xmlns:p14="http://schemas.microsoft.com/office/powerpoint/2010/main" val="3082334638"/>
              </p:ext>
            </p:extLst>
          </p:nvPr>
        </p:nvGraphicFramePr>
        <p:xfrm>
          <a:off x="711647" y="5732463"/>
          <a:ext cx="3716337" cy="977900"/>
        </p:xfrm>
        <a:graphic>
          <a:graphicData uri="http://schemas.openxmlformats.org/presentationml/2006/ole">
            <mc:AlternateContent xmlns:mc="http://schemas.openxmlformats.org/markup-compatibility/2006">
              <mc:Choice xmlns:v="urn:schemas-microsoft-com:vml" Requires="v">
                <p:oleObj spid="_x0000_s88536" name="Equation" r:id="rId9" imgW="1473120" imgH="469800" progId="Equation.DSMT4">
                  <p:embed/>
                </p:oleObj>
              </mc:Choice>
              <mc:Fallback>
                <p:oleObj name="Equation" r:id="rId9" imgW="1473120" imgH="469800" progId="Equation.DSMT4">
                  <p:embed/>
                  <p:pic>
                    <p:nvPicPr>
                      <p:cNvPr id="12" name="对象 11"/>
                      <p:cNvPicPr>
                        <a:picLocks noChangeAspect="1" noChangeArrowheads="1"/>
                      </p:cNvPicPr>
                      <p:nvPr/>
                    </p:nvPicPr>
                    <p:blipFill>
                      <a:blip r:embed="rId10"/>
                      <a:srcRect/>
                      <a:stretch>
                        <a:fillRect/>
                      </a:stretch>
                    </p:blipFill>
                    <p:spPr bwMode="auto">
                      <a:xfrm>
                        <a:off x="711647" y="5732463"/>
                        <a:ext cx="3716337"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524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双层增透膜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32</a:t>
            </a:fld>
            <a:endParaRPr lang="en-US" altLang="zh-CN" dirty="0"/>
          </a:p>
        </p:txBody>
      </p:sp>
      <p:graphicFrame>
        <p:nvGraphicFramePr>
          <p:cNvPr id="6" name="对象 5"/>
          <p:cNvGraphicFramePr>
            <a:graphicFrameLocks noChangeAspect="1"/>
          </p:cNvGraphicFramePr>
          <p:nvPr>
            <p:extLst>
              <p:ext uri="{D42A27DB-BD31-4B8C-83A1-F6EECF244321}">
                <p14:modId xmlns:p14="http://schemas.microsoft.com/office/powerpoint/2010/main" val="277996934"/>
              </p:ext>
            </p:extLst>
          </p:nvPr>
        </p:nvGraphicFramePr>
        <p:xfrm>
          <a:off x="467544" y="4365104"/>
          <a:ext cx="2325687" cy="587375"/>
        </p:xfrm>
        <a:graphic>
          <a:graphicData uri="http://schemas.openxmlformats.org/presentationml/2006/ole">
            <mc:AlternateContent xmlns:mc="http://schemas.openxmlformats.org/markup-compatibility/2006">
              <mc:Choice xmlns:v="urn:schemas-microsoft-com:vml" Requires="v">
                <p:oleObj spid="_x0000_s89555" name="Equation" r:id="rId4" imgW="1054080" imgH="266400" progId="Equation.DSMT4">
                  <p:embed/>
                </p:oleObj>
              </mc:Choice>
              <mc:Fallback>
                <p:oleObj name="Equation" r:id="rId4" imgW="1054080" imgH="266400" progId="Equation.DSMT4">
                  <p:embed/>
                  <p:pic>
                    <p:nvPicPr>
                      <p:cNvPr id="6" name="对象 5"/>
                      <p:cNvPicPr/>
                      <p:nvPr/>
                    </p:nvPicPr>
                    <p:blipFill>
                      <a:blip r:embed="rId5"/>
                      <a:stretch>
                        <a:fillRect/>
                      </a:stretch>
                    </p:blipFill>
                    <p:spPr>
                      <a:xfrm>
                        <a:off x="467544" y="4365104"/>
                        <a:ext cx="2325687" cy="5873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83053050"/>
              </p:ext>
            </p:extLst>
          </p:nvPr>
        </p:nvGraphicFramePr>
        <p:xfrm>
          <a:off x="323528" y="2060848"/>
          <a:ext cx="3881437" cy="1668462"/>
        </p:xfrm>
        <a:graphic>
          <a:graphicData uri="http://schemas.openxmlformats.org/presentationml/2006/ole">
            <mc:AlternateContent xmlns:mc="http://schemas.openxmlformats.org/markup-compatibility/2006">
              <mc:Choice xmlns:v="urn:schemas-microsoft-com:vml" Requires="v">
                <p:oleObj spid="_x0000_s89556" name="Equation" r:id="rId6" imgW="2184120" imgH="939600" progId="Equation.DSMT4">
                  <p:embed/>
                </p:oleObj>
              </mc:Choice>
              <mc:Fallback>
                <p:oleObj name="Equation" r:id="rId6" imgW="2184120" imgH="939600" progId="Equation.DSMT4">
                  <p:embed/>
                  <p:pic>
                    <p:nvPicPr>
                      <p:cNvPr id="7" name="对象 6"/>
                      <p:cNvPicPr>
                        <a:picLocks noChangeAspect="1" noChangeArrowheads="1"/>
                      </p:cNvPicPr>
                      <p:nvPr/>
                    </p:nvPicPr>
                    <p:blipFill>
                      <a:blip r:embed="rId7"/>
                      <a:srcRect/>
                      <a:stretch>
                        <a:fillRect/>
                      </a:stretch>
                    </p:blipFill>
                    <p:spPr bwMode="auto">
                      <a:xfrm>
                        <a:off x="323528" y="2060848"/>
                        <a:ext cx="3881437"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35496" y="1196752"/>
                <a:ext cx="5123719" cy="822597"/>
              </a:xfrm>
              <a:prstGeom prst="rect">
                <a:avLst/>
              </a:prstGeom>
              <a:noFill/>
            </p:spPr>
            <p:txBody>
              <a:bodyPr wrap="square" rtlCol="0">
                <a:spAutoFit/>
              </a:bodyPr>
              <a:lstStyle/>
              <a:p>
                <a:pPr algn="just">
                  <a:lnSpc>
                    <a:spcPct val="125000"/>
                  </a:lnSpc>
                </a:pPr>
                <a:r>
                  <a:rPr lang="zh-CN" altLang="en-US" sz="2000" b="1" dirty="0">
                    <a:solidFill>
                      <a:schemeClr val="tx2"/>
                    </a:solidFill>
                  </a:rPr>
                  <a:t>通过等效分界面方法，得到双层膜反射率为</a:t>
                </a:r>
                <a:r>
                  <a:rPr lang="en-US" altLang="zh-CN" sz="2000" b="1" dirty="0">
                    <a:solidFill>
                      <a:schemeClr val="tx2"/>
                    </a:solidFill>
                  </a:rPr>
                  <a:t>0</a:t>
                </a:r>
                <a:r>
                  <a:rPr lang="zh-CN" altLang="en-US" sz="2000" b="1" dirty="0">
                    <a:solidFill>
                      <a:schemeClr val="tx2"/>
                    </a:solidFill>
                  </a:rPr>
                  <a:t>（对</a:t>
                </a:r>
                <a14:m>
                  <m:oMath xmlns:m="http://schemas.openxmlformats.org/officeDocument/2006/math">
                    <m:sSub>
                      <m:sSubPr>
                        <m:ctrlPr>
                          <a:rPr lang="en-US" altLang="zh-CN" sz="2000" b="1" i="1" smtClean="0">
                            <a:solidFill>
                              <a:schemeClr val="tx2"/>
                            </a:solidFill>
                            <a:latin typeface="Cambria Math" panose="02040503050406030204" pitchFamily="18" charset="0"/>
                          </a:rPr>
                        </m:ctrlPr>
                      </m:sSubPr>
                      <m:e>
                        <m:r>
                          <a:rPr lang="zh-CN" altLang="en-US" sz="2000" b="1" i="1" smtClean="0">
                            <a:solidFill>
                              <a:schemeClr val="tx2"/>
                            </a:solidFill>
                            <a:latin typeface="Cambria Math"/>
                          </a:rPr>
                          <m:t>𝝀</m:t>
                        </m:r>
                      </m:e>
                      <m:sub>
                        <m:r>
                          <a:rPr lang="en-US" altLang="zh-CN" sz="2000" b="1" i="1" smtClean="0">
                            <a:solidFill>
                              <a:schemeClr val="tx2"/>
                            </a:solidFill>
                            <a:latin typeface="Cambria Math"/>
                          </a:rPr>
                          <m:t>𝟎</m:t>
                        </m:r>
                      </m:sub>
                    </m:sSub>
                  </m:oMath>
                </a14:m>
                <a:r>
                  <a:rPr lang="zh-CN" altLang="en-US" sz="2000" b="1" dirty="0">
                    <a:solidFill>
                      <a:schemeClr val="tx2"/>
                    </a:solidFill>
                  </a:rPr>
                  <a:t>）的条件：</a:t>
                </a:r>
              </a:p>
            </p:txBody>
          </p:sp>
        </mc:Choice>
        <mc:Fallback xmlns="">
          <p:sp>
            <p:nvSpPr>
              <p:cNvPr id="8" name="TextBox 7"/>
              <p:cNvSpPr txBox="1">
                <a:spLocks noRot="1" noChangeAspect="1" noMove="1" noResize="1" noEditPoints="1" noAdjustHandles="1" noChangeArrowheads="1" noChangeShapeType="1" noTextEdit="1"/>
              </p:cNvSpPr>
              <p:nvPr/>
            </p:nvSpPr>
            <p:spPr>
              <a:xfrm>
                <a:off x="35496" y="1196752"/>
                <a:ext cx="5123719" cy="822597"/>
              </a:xfrm>
              <a:prstGeom prst="rect">
                <a:avLst/>
              </a:prstGeom>
              <a:blipFill>
                <a:blip r:embed="rId8"/>
                <a:stretch>
                  <a:fillRect l="-1310" t="-741" r="-1190" b="-12593"/>
                </a:stretch>
              </a:blipFill>
            </p:spPr>
            <p:txBody>
              <a:bodyPr/>
              <a:lstStyle/>
              <a:p>
                <a:r>
                  <a:rPr lang="zh-CN" altLang="en-US">
                    <a:noFill/>
                  </a:rPr>
                  <a:t> </a:t>
                </a:r>
              </a:p>
            </p:txBody>
          </p:sp>
        </mc:Fallback>
      </mc:AlternateContent>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9215" y="1196752"/>
            <a:ext cx="3889117" cy="2969990"/>
          </a:xfrm>
          <a:prstGeom prst="rect">
            <a:avLst/>
          </a:prstGeom>
        </p:spPr>
      </p:pic>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9215" y="4365104"/>
            <a:ext cx="3889117" cy="2385002"/>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35495" y="3789040"/>
                <a:ext cx="4979703" cy="437877"/>
              </a:xfrm>
              <a:prstGeom prst="rect">
                <a:avLst/>
              </a:prstGeom>
              <a:noFill/>
            </p:spPr>
            <p:txBody>
              <a:bodyPr wrap="square" rtlCol="0">
                <a:spAutoFit/>
              </a:bodyPr>
              <a:lstStyle/>
              <a:p>
                <a:pPr algn="just">
                  <a:lnSpc>
                    <a:spcPct val="125000"/>
                  </a:lnSpc>
                </a:pPr>
                <a:r>
                  <a:rPr lang="zh-CN" altLang="en-US" sz="2000" b="1" dirty="0">
                    <a:solidFill>
                      <a:schemeClr val="tx2"/>
                    </a:solidFill>
                  </a:rPr>
                  <a:t>采用</a:t>
                </a:r>
                <a14:m>
                  <m:oMath xmlns:m="http://schemas.openxmlformats.org/officeDocument/2006/math">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a:rPr>
                          <m:t>𝑛</m:t>
                        </m:r>
                      </m:e>
                      <m:sub>
                        <m:r>
                          <a:rPr lang="en-US" altLang="zh-CN" sz="2000" b="0" i="1" smtClean="0">
                            <a:solidFill>
                              <a:schemeClr val="tx2"/>
                            </a:solidFill>
                            <a:latin typeface="Cambria Math"/>
                          </a:rPr>
                          <m:t>1</m:t>
                        </m:r>
                      </m:sub>
                    </m:sSub>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a:rPr>
                          <m:t>h</m:t>
                        </m:r>
                      </m:e>
                      <m:sub>
                        <m:r>
                          <a:rPr lang="en-US" altLang="zh-CN" sz="2000" b="0" i="1" smtClean="0">
                            <a:solidFill>
                              <a:schemeClr val="tx2"/>
                            </a:solidFill>
                            <a:latin typeface="Cambria Math"/>
                          </a:rPr>
                          <m:t>1</m:t>
                        </m:r>
                      </m:sub>
                    </m:sSub>
                    <m:r>
                      <a:rPr lang="en-US" altLang="zh-CN" sz="2000" b="0" i="1" smtClean="0">
                        <a:solidFill>
                          <a:schemeClr val="tx2"/>
                        </a:solidFill>
                        <a:latin typeface="Cambria Math"/>
                      </a:rPr>
                      <m:t>=</m:t>
                    </m:r>
                    <m:sSub>
                      <m:sSubPr>
                        <m:ctrlPr>
                          <a:rPr lang="en-US" altLang="zh-CN" sz="2000" i="1">
                            <a:solidFill>
                              <a:schemeClr val="tx2"/>
                            </a:solidFill>
                            <a:latin typeface="Cambria Math" panose="02040503050406030204" pitchFamily="18" charset="0"/>
                          </a:rPr>
                        </m:ctrlPr>
                      </m:sSubPr>
                      <m:e>
                        <m:r>
                          <a:rPr lang="en-US" altLang="zh-CN" sz="2000" b="0" i="1">
                            <a:solidFill>
                              <a:schemeClr val="tx2"/>
                            </a:solidFill>
                            <a:latin typeface="Cambria Math"/>
                          </a:rPr>
                          <m:t>𝑛</m:t>
                        </m:r>
                      </m:e>
                      <m:sub>
                        <m:r>
                          <a:rPr lang="en-US" altLang="zh-CN" sz="2000" b="0" i="1" smtClean="0">
                            <a:solidFill>
                              <a:schemeClr val="tx2"/>
                            </a:solidFill>
                            <a:latin typeface="Cambria Math"/>
                          </a:rPr>
                          <m:t>2</m:t>
                        </m:r>
                      </m:sub>
                    </m:sSub>
                    <m:sSub>
                      <m:sSubPr>
                        <m:ctrlPr>
                          <a:rPr lang="en-US" altLang="zh-CN" sz="2000" i="1">
                            <a:solidFill>
                              <a:schemeClr val="tx2"/>
                            </a:solidFill>
                            <a:latin typeface="Cambria Math" panose="02040503050406030204" pitchFamily="18" charset="0"/>
                          </a:rPr>
                        </m:ctrlPr>
                      </m:sSubPr>
                      <m:e>
                        <m:r>
                          <a:rPr lang="en-US" altLang="zh-CN" sz="2000" b="0" i="1">
                            <a:solidFill>
                              <a:schemeClr val="tx2"/>
                            </a:solidFill>
                            <a:latin typeface="Cambria Math"/>
                          </a:rPr>
                          <m:t>h</m:t>
                        </m:r>
                      </m:e>
                      <m:sub>
                        <m:r>
                          <a:rPr lang="en-US" altLang="zh-CN" sz="2000" b="0" i="1" smtClean="0">
                            <a:solidFill>
                              <a:schemeClr val="tx2"/>
                            </a:solidFill>
                            <a:latin typeface="Cambria Math"/>
                          </a:rPr>
                          <m:t>2</m:t>
                        </m:r>
                      </m:sub>
                    </m:sSub>
                    <m:r>
                      <a:rPr lang="en-US" altLang="zh-CN" sz="2000" b="0" i="1" smtClean="0">
                        <a:solidFill>
                          <a:schemeClr val="tx2"/>
                        </a:solidFill>
                        <a:latin typeface="Cambria Math"/>
                      </a:rPr>
                      <m:t>=</m:t>
                    </m:r>
                    <m:sSub>
                      <m:sSubPr>
                        <m:ctrlPr>
                          <a:rPr lang="en-US" altLang="zh-CN" sz="2000" i="1" smtClean="0">
                            <a:solidFill>
                              <a:schemeClr val="tx2"/>
                            </a:solidFill>
                            <a:latin typeface="Cambria Math" panose="02040503050406030204" pitchFamily="18" charset="0"/>
                          </a:rPr>
                        </m:ctrlPr>
                      </m:sSubPr>
                      <m:e>
                        <m:r>
                          <a:rPr lang="zh-CN" altLang="en-US" sz="2000" b="0" i="1" smtClean="0">
                            <a:solidFill>
                              <a:schemeClr val="tx2"/>
                            </a:solidFill>
                            <a:latin typeface="Cambria Math"/>
                          </a:rPr>
                          <m:t>𝜆</m:t>
                        </m:r>
                      </m:e>
                      <m:sub>
                        <m:r>
                          <a:rPr lang="en-US" altLang="zh-CN" sz="2000" b="0" i="1" smtClean="0">
                            <a:solidFill>
                              <a:schemeClr val="tx2"/>
                            </a:solidFill>
                            <a:latin typeface="Cambria Math"/>
                          </a:rPr>
                          <m:t>0</m:t>
                        </m:r>
                      </m:sub>
                    </m:sSub>
                    <m:r>
                      <a:rPr lang="en-US" altLang="zh-CN" sz="2000" b="0" i="1" smtClean="0">
                        <a:solidFill>
                          <a:schemeClr val="tx2"/>
                        </a:solidFill>
                        <a:latin typeface="Cambria Math"/>
                      </a:rPr>
                      <m:t>/4</m:t>
                    </m:r>
                  </m:oMath>
                </a14:m>
                <a:r>
                  <a:rPr lang="zh-CN" altLang="en-US" sz="2000" b="1" dirty="0">
                    <a:solidFill>
                      <a:schemeClr val="tx2"/>
                    </a:solidFill>
                  </a:rPr>
                  <a:t>膜系：</a:t>
                </a:r>
              </a:p>
            </p:txBody>
          </p:sp>
        </mc:Choice>
        <mc:Fallback xmlns="">
          <p:sp>
            <p:nvSpPr>
              <p:cNvPr id="13" name="TextBox 12"/>
              <p:cNvSpPr txBox="1">
                <a:spLocks noRot="1" noChangeAspect="1" noMove="1" noResize="1" noEditPoints="1" noAdjustHandles="1" noChangeArrowheads="1" noChangeShapeType="1" noTextEdit="1"/>
              </p:cNvSpPr>
              <p:nvPr/>
            </p:nvSpPr>
            <p:spPr>
              <a:xfrm>
                <a:off x="35495" y="3789040"/>
                <a:ext cx="4979703" cy="437877"/>
              </a:xfrm>
              <a:prstGeom prst="rect">
                <a:avLst/>
              </a:prstGeom>
              <a:blipFill>
                <a:blip r:embed="rId11"/>
                <a:stretch>
                  <a:fillRect l="-1346" t="-2817" b="-22535"/>
                </a:stretch>
              </a:blipFill>
            </p:spPr>
            <p:txBody>
              <a:bodyPr/>
              <a:lstStyle/>
              <a:p>
                <a:r>
                  <a:rPr lang="zh-CN" altLang="en-US">
                    <a:noFill/>
                  </a:rPr>
                  <a:t> </a:t>
                </a:r>
              </a:p>
            </p:txBody>
          </p:sp>
        </mc:Fallback>
      </mc:AlternateContent>
      <p:graphicFrame>
        <p:nvGraphicFramePr>
          <p:cNvPr id="14" name="对象 13"/>
          <p:cNvGraphicFramePr>
            <a:graphicFrameLocks noChangeAspect="1"/>
          </p:cNvGraphicFramePr>
          <p:nvPr>
            <p:extLst>
              <p:ext uri="{D42A27DB-BD31-4B8C-83A1-F6EECF244321}">
                <p14:modId xmlns:p14="http://schemas.microsoft.com/office/powerpoint/2010/main" val="2916846598"/>
              </p:ext>
            </p:extLst>
          </p:nvPr>
        </p:nvGraphicFramePr>
        <p:xfrm>
          <a:off x="467544" y="5577929"/>
          <a:ext cx="1568450" cy="587375"/>
        </p:xfrm>
        <a:graphic>
          <a:graphicData uri="http://schemas.openxmlformats.org/presentationml/2006/ole">
            <mc:AlternateContent xmlns:mc="http://schemas.openxmlformats.org/markup-compatibility/2006">
              <mc:Choice xmlns:v="urn:schemas-microsoft-com:vml" Requires="v">
                <p:oleObj spid="_x0000_s89557" name="Equation" r:id="rId12" imgW="711000" imgH="266400" progId="Equation.DSMT4">
                  <p:embed/>
                </p:oleObj>
              </mc:Choice>
              <mc:Fallback>
                <p:oleObj name="Equation" r:id="rId12" imgW="711000" imgH="266400" progId="Equation.DSMT4">
                  <p:embed/>
                  <p:pic>
                    <p:nvPicPr>
                      <p:cNvPr id="14" name="对象 13"/>
                      <p:cNvPicPr/>
                      <p:nvPr/>
                    </p:nvPicPr>
                    <p:blipFill>
                      <a:blip r:embed="rId13"/>
                      <a:stretch>
                        <a:fillRect/>
                      </a:stretch>
                    </p:blipFill>
                    <p:spPr>
                      <a:xfrm>
                        <a:off x="467544" y="5577929"/>
                        <a:ext cx="1568450" cy="5873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5" name="TextBox 14"/>
              <p:cNvSpPr txBox="1"/>
              <p:nvPr/>
            </p:nvSpPr>
            <p:spPr>
              <a:xfrm>
                <a:off x="35496" y="4983559"/>
                <a:ext cx="5123719" cy="437877"/>
              </a:xfrm>
              <a:prstGeom prst="rect">
                <a:avLst/>
              </a:prstGeom>
              <a:noFill/>
            </p:spPr>
            <p:txBody>
              <a:bodyPr wrap="square" rtlCol="0">
                <a:spAutoFit/>
              </a:bodyPr>
              <a:lstStyle/>
              <a:p>
                <a:pPr algn="just">
                  <a:lnSpc>
                    <a:spcPct val="125000"/>
                  </a:lnSpc>
                </a:pPr>
                <a:r>
                  <a:rPr lang="zh-CN" altLang="en-US" sz="2000" b="1" dirty="0">
                    <a:solidFill>
                      <a:schemeClr val="tx2"/>
                    </a:solidFill>
                  </a:rPr>
                  <a:t>采用</a:t>
                </a:r>
                <a14:m>
                  <m:oMath xmlns:m="http://schemas.openxmlformats.org/officeDocument/2006/math">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a:rPr>
                          <m:t>𝑛</m:t>
                        </m:r>
                      </m:e>
                      <m:sub>
                        <m:r>
                          <a:rPr lang="en-US" altLang="zh-CN" sz="2000" b="0" i="1" smtClean="0">
                            <a:solidFill>
                              <a:schemeClr val="tx2"/>
                            </a:solidFill>
                            <a:latin typeface="Cambria Math"/>
                          </a:rPr>
                          <m:t>1</m:t>
                        </m:r>
                      </m:sub>
                    </m:sSub>
                    <m:sSub>
                      <m:sSubPr>
                        <m:ctrlPr>
                          <a:rPr lang="en-US" altLang="zh-CN" sz="2000" i="1" smtClean="0">
                            <a:solidFill>
                              <a:schemeClr val="tx2"/>
                            </a:solidFill>
                            <a:latin typeface="Cambria Math" panose="02040503050406030204" pitchFamily="18" charset="0"/>
                          </a:rPr>
                        </m:ctrlPr>
                      </m:sSubPr>
                      <m:e>
                        <m:r>
                          <a:rPr lang="en-US" altLang="zh-CN" sz="2000" b="0" i="1" smtClean="0">
                            <a:solidFill>
                              <a:schemeClr val="tx2"/>
                            </a:solidFill>
                            <a:latin typeface="Cambria Math"/>
                          </a:rPr>
                          <m:t>h</m:t>
                        </m:r>
                      </m:e>
                      <m:sub>
                        <m:r>
                          <a:rPr lang="en-US" altLang="zh-CN" sz="2000" b="0" i="1" smtClean="0">
                            <a:solidFill>
                              <a:schemeClr val="tx2"/>
                            </a:solidFill>
                            <a:latin typeface="Cambria Math"/>
                          </a:rPr>
                          <m:t>1</m:t>
                        </m:r>
                      </m:sub>
                    </m:sSub>
                    <m:r>
                      <a:rPr lang="en-US" altLang="zh-CN" sz="2000" b="0" i="1" smtClean="0">
                        <a:solidFill>
                          <a:schemeClr val="tx2"/>
                        </a:solidFill>
                        <a:latin typeface="Cambria Math"/>
                      </a:rPr>
                      <m:t>=</m:t>
                    </m:r>
                    <m:sSub>
                      <m:sSubPr>
                        <m:ctrlPr>
                          <a:rPr lang="en-US" altLang="zh-CN" sz="2000" i="1" smtClean="0">
                            <a:solidFill>
                              <a:schemeClr val="tx2"/>
                            </a:solidFill>
                            <a:latin typeface="Cambria Math" panose="02040503050406030204" pitchFamily="18" charset="0"/>
                          </a:rPr>
                        </m:ctrlPr>
                      </m:sSubPr>
                      <m:e>
                        <m:r>
                          <a:rPr lang="zh-CN" altLang="en-US" sz="2000" b="0" i="1" smtClean="0">
                            <a:solidFill>
                              <a:schemeClr val="tx2"/>
                            </a:solidFill>
                            <a:latin typeface="Cambria Math"/>
                          </a:rPr>
                          <m:t>𝜆</m:t>
                        </m:r>
                      </m:e>
                      <m:sub>
                        <m:r>
                          <a:rPr lang="en-US" altLang="zh-CN" sz="2000" b="0" i="1" smtClean="0">
                            <a:solidFill>
                              <a:schemeClr val="tx2"/>
                            </a:solidFill>
                            <a:latin typeface="Cambria Math"/>
                          </a:rPr>
                          <m:t>0</m:t>
                        </m:r>
                      </m:sub>
                    </m:sSub>
                    <m:r>
                      <a:rPr lang="en-US" altLang="zh-CN" sz="2000" b="0" i="1" smtClean="0">
                        <a:solidFill>
                          <a:schemeClr val="tx2"/>
                        </a:solidFill>
                        <a:latin typeface="Cambria Math"/>
                      </a:rPr>
                      <m:t>/4</m:t>
                    </m:r>
                  </m:oMath>
                </a14:m>
                <a:r>
                  <a:rPr lang="zh-CN" altLang="en-US" sz="2000" dirty="0">
                    <a:solidFill>
                      <a:schemeClr val="tx2"/>
                    </a:solidFill>
                  </a:rPr>
                  <a:t>，</a:t>
                </a:r>
                <a14:m>
                  <m:oMath xmlns:m="http://schemas.openxmlformats.org/officeDocument/2006/math">
                    <m:sSub>
                      <m:sSubPr>
                        <m:ctrlPr>
                          <a:rPr lang="en-US" altLang="zh-CN" sz="2000" i="1">
                            <a:solidFill>
                              <a:schemeClr val="tx2"/>
                            </a:solidFill>
                            <a:latin typeface="Cambria Math" panose="02040503050406030204" pitchFamily="18" charset="0"/>
                          </a:rPr>
                        </m:ctrlPr>
                      </m:sSubPr>
                      <m:e>
                        <m:r>
                          <a:rPr lang="en-US" altLang="zh-CN" sz="2000" b="0" i="1">
                            <a:solidFill>
                              <a:schemeClr val="tx2"/>
                            </a:solidFill>
                            <a:latin typeface="Cambria Math"/>
                          </a:rPr>
                          <m:t>𝑛</m:t>
                        </m:r>
                      </m:e>
                      <m:sub>
                        <m:r>
                          <a:rPr lang="en-US" altLang="zh-CN" sz="2000" b="0" i="1">
                            <a:solidFill>
                              <a:schemeClr val="tx2"/>
                            </a:solidFill>
                            <a:latin typeface="Cambria Math"/>
                          </a:rPr>
                          <m:t>2</m:t>
                        </m:r>
                      </m:sub>
                    </m:sSub>
                    <m:sSub>
                      <m:sSubPr>
                        <m:ctrlPr>
                          <a:rPr lang="en-US" altLang="zh-CN" sz="2000" i="1">
                            <a:solidFill>
                              <a:schemeClr val="tx2"/>
                            </a:solidFill>
                            <a:latin typeface="Cambria Math" panose="02040503050406030204" pitchFamily="18" charset="0"/>
                          </a:rPr>
                        </m:ctrlPr>
                      </m:sSubPr>
                      <m:e>
                        <m:r>
                          <a:rPr lang="en-US" altLang="zh-CN" sz="2000" b="0" i="1">
                            <a:solidFill>
                              <a:schemeClr val="tx2"/>
                            </a:solidFill>
                            <a:latin typeface="Cambria Math"/>
                          </a:rPr>
                          <m:t>h</m:t>
                        </m:r>
                      </m:e>
                      <m:sub>
                        <m:r>
                          <a:rPr lang="en-US" altLang="zh-CN" sz="2000" b="0" i="1">
                            <a:solidFill>
                              <a:schemeClr val="tx2"/>
                            </a:solidFill>
                            <a:latin typeface="Cambria Math"/>
                          </a:rPr>
                          <m:t>2</m:t>
                        </m:r>
                      </m:sub>
                    </m:sSub>
                    <m:r>
                      <a:rPr lang="en-US" altLang="zh-CN" sz="2000" b="0" i="1">
                        <a:solidFill>
                          <a:schemeClr val="tx2"/>
                        </a:solidFill>
                        <a:latin typeface="Cambria Math"/>
                      </a:rPr>
                      <m:t>=</m:t>
                    </m:r>
                    <m:sSub>
                      <m:sSubPr>
                        <m:ctrlPr>
                          <a:rPr lang="en-US" altLang="zh-CN" sz="2000" i="1">
                            <a:solidFill>
                              <a:schemeClr val="tx2"/>
                            </a:solidFill>
                            <a:latin typeface="Cambria Math" panose="02040503050406030204" pitchFamily="18" charset="0"/>
                          </a:rPr>
                        </m:ctrlPr>
                      </m:sSubPr>
                      <m:e>
                        <m:r>
                          <a:rPr lang="zh-CN" altLang="en-US" sz="2000" b="0" i="1">
                            <a:solidFill>
                              <a:schemeClr val="tx2"/>
                            </a:solidFill>
                            <a:latin typeface="Cambria Math"/>
                          </a:rPr>
                          <m:t>𝜆</m:t>
                        </m:r>
                      </m:e>
                      <m:sub>
                        <m:r>
                          <a:rPr lang="en-US" altLang="zh-CN" sz="2000" b="0" i="1">
                            <a:solidFill>
                              <a:schemeClr val="tx2"/>
                            </a:solidFill>
                            <a:latin typeface="Cambria Math"/>
                          </a:rPr>
                          <m:t>0</m:t>
                        </m:r>
                      </m:sub>
                    </m:sSub>
                    <m:r>
                      <a:rPr lang="en-US" altLang="zh-CN" sz="2000" b="0" i="1">
                        <a:solidFill>
                          <a:schemeClr val="tx2"/>
                        </a:solidFill>
                        <a:latin typeface="Cambria Math"/>
                      </a:rPr>
                      <m:t>/</m:t>
                    </m:r>
                    <m:r>
                      <a:rPr lang="en-US" altLang="zh-CN" sz="2000" b="0" i="1" smtClean="0">
                        <a:solidFill>
                          <a:schemeClr val="tx2"/>
                        </a:solidFill>
                        <a:latin typeface="Cambria Math"/>
                      </a:rPr>
                      <m:t>2</m:t>
                    </m:r>
                  </m:oMath>
                </a14:m>
                <a:r>
                  <a:rPr lang="zh-CN" altLang="en-US" sz="2000" b="1" dirty="0">
                    <a:solidFill>
                      <a:schemeClr val="tx2"/>
                    </a:solidFill>
                  </a:rPr>
                  <a:t>膜系：</a:t>
                </a:r>
              </a:p>
            </p:txBody>
          </p:sp>
        </mc:Choice>
        <mc:Fallback xmlns="">
          <p:sp>
            <p:nvSpPr>
              <p:cNvPr id="15" name="TextBox 14"/>
              <p:cNvSpPr txBox="1">
                <a:spLocks noRot="1" noChangeAspect="1" noMove="1" noResize="1" noEditPoints="1" noAdjustHandles="1" noChangeArrowheads="1" noChangeShapeType="1" noTextEdit="1"/>
              </p:cNvSpPr>
              <p:nvPr/>
            </p:nvSpPr>
            <p:spPr>
              <a:xfrm>
                <a:off x="35496" y="4983559"/>
                <a:ext cx="5123719" cy="437877"/>
              </a:xfrm>
              <a:prstGeom prst="rect">
                <a:avLst/>
              </a:prstGeom>
              <a:blipFill>
                <a:blip r:embed="rId14"/>
                <a:stretch>
                  <a:fillRect l="-1310" t="-2817" b="-22535"/>
                </a:stretch>
              </a:blipFill>
            </p:spPr>
            <p:txBody>
              <a:bodyPr/>
              <a:lstStyle/>
              <a:p>
                <a:r>
                  <a:rPr lang="zh-CN" altLang="en-US">
                    <a:noFill/>
                  </a:rPr>
                  <a:t> </a:t>
                </a:r>
              </a:p>
            </p:txBody>
          </p:sp>
        </mc:Fallback>
      </mc:AlternateContent>
      <p:sp>
        <p:nvSpPr>
          <p:cNvPr id="16" name="TextBox 15"/>
          <p:cNvSpPr txBox="1"/>
          <p:nvPr/>
        </p:nvSpPr>
        <p:spPr>
          <a:xfrm>
            <a:off x="3059832" y="4437112"/>
            <a:ext cx="1883358" cy="437877"/>
          </a:xfrm>
          <a:prstGeom prst="rect">
            <a:avLst/>
          </a:prstGeom>
          <a:noFill/>
        </p:spPr>
        <p:txBody>
          <a:bodyPr wrap="square" rtlCol="0">
            <a:spAutoFit/>
          </a:bodyPr>
          <a:lstStyle/>
          <a:p>
            <a:pPr algn="r">
              <a:lnSpc>
                <a:spcPct val="125000"/>
              </a:lnSpc>
            </a:pPr>
            <a:r>
              <a:rPr lang="en-US" altLang="zh-CN" sz="2000" b="1" dirty="0">
                <a:solidFill>
                  <a:schemeClr val="tx2"/>
                </a:solidFill>
              </a:rPr>
              <a:t>——V</a:t>
            </a:r>
            <a:r>
              <a:rPr lang="zh-CN" altLang="en-US" sz="2000" b="1" dirty="0">
                <a:solidFill>
                  <a:schemeClr val="tx2"/>
                </a:solidFill>
              </a:rPr>
              <a:t>形膜</a:t>
            </a:r>
          </a:p>
        </p:txBody>
      </p:sp>
      <p:sp>
        <p:nvSpPr>
          <p:cNvPr id="17" name="TextBox 16"/>
          <p:cNvSpPr txBox="1"/>
          <p:nvPr/>
        </p:nvSpPr>
        <p:spPr>
          <a:xfrm>
            <a:off x="3131840" y="5631631"/>
            <a:ext cx="1883358" cy="437877"/>
          </a:xfrm>
          <a:prstGeom prst="rect">
            <a:avLst/>
          </a:prstGeom>
          <a:noFill/>
        </p:spPr>
        <p:txBody>
          <a:bodyPr wrap="square" rtlCol="0">
            <a:spAutoFit/>
          </a:bodyPr>
          <a:lstStyle/>
          <a:p>
            <a:pPr algn="r">
              <a:lnSpc>
                <a:spcPct val="125000"/>
              </a:lnSpc>
            </a:pPr>
            <a:r>
              <a:rPr lang="en-US" altLang="zh-CN" sz="2000" b="1" dirty="0">
                <a:solidFill>
                  <a:schemeClr val="tx2"/>
                </a:solidFill>
              </a:rPr>
              <a:t>——W</a:t>
            </a:r>
            <a:r>
              <a:rPr lang="zh-CN" altLang="en-US" sz="2000" b="1" dirty="0">
                <a:solidFill>
                  <a:schemeClr val="tx2"/>
                </a:solidFill>
              </a:rPr>
              <a:t>形膜</a:t>
            </a:r>
          </a:p>
        </p:txBody>
      </p:sp>
      <p:sp>
        <p:nvSpPr>
          <p:cNvPr id="18" name="TextBox 17"/>
          <p:cNvSpPr txBox="1"/>
          <p:nvPr/>
        </p:nvSpPr>
        <p:spPr>
          <a:xfrm>
            <a:off x="35496" y="6196662"/>
            <a:ext cx="4979702" cy="437877"/>
          </a:xfrm>
          <a:prstGeom prst="rect">
            <a:avLst/>
          </a:prstGeom>
          <a:noFill/>
        </p:spPr>
        <p:txBody>
          <a:bodyPr wrap="square" rtlCol="0">
            <a:spAutoFit/>
          </a:bodyPr>
          <a:lstStyle/>
          <a:p>
            <a:pPr algn="just">
              <a:lnSpc>
                <a:spcPct val="125000"/>
              </a:lnSpc>
            </a:pPr>
            <a:r>
              <a:rPr lang="en-US" altLang="zh-CN" sz="2000" b="1" dirty="0">
                <a:solidFill>
                  <a:srgbClr val="FF0000"/>
                </a:solidFill>
              </a:rPr>
              <a:t>——</a:t>
            </a:r>
            <a:r>
              <a:rPr lang="zh-CN" altLang="en-US" sz="2000" b="1" dirty="0">
                <a:solidFill>
                  <a:srgbClr val="FF0000"/>
                </a:solidFill>
              </a:rPr>
              <a:t>通过半波膜改善了带宽特性。</a:t>
            </a:r>
          </a:p>
        </p:txBody>
      </p:sp>
    </p:spTree>
    <p:extLst>
      <p:ext uri="{BB962C8B-B14F-4D97-AF65-F5344CB8AC3E}">
        <p14:creationId xmlns:p14="http://schemas.microsoft.com/office/powerpoint/2010/main" val="41440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par>
                          <p:cTn id="46" fill="hold">
                            <p:stCondLst>
                              <p:cond delay="500"/>
                            </p:stCondLst>
                            <p:childTnLst>
                              <p:par>
                                <p:cTn id="47" presetID="42"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多层高反射膜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33</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340767"/>
            <a:ext cx="2880320" cy="3087993"/>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8054" y="1340767"/>
            <a:ext cx="4126394" cy="3087993"/>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165527341"/>
              </p:ext>
            </p:extLst>
          </p:nvPr>
        </p:nvGraphicFramePr>
        <p:xfrm>
          <a:off x="231338" y="5445224"/>
          <a:ext cx="3980622" cy="456377"/>
        </p:xfrm>
        <a:graphic>
          <a:graphicData uri="http://schemas.openxmlformats.org/presentationml/2006/ole">
            <mc:AlternateContent xmlns:mc="http://schemas.openxmlformats.org/markup-compatibility/2006">
              <mc:Choice xmlns:v="urn:schemas-microsoft-com:vml" Requires="v">
                <p:oleObj spid="_x0000_s90424" name="Equation" r:id="rId6" imgW="1993680" imgH="228600" progId="Equation.DSMT4">
                  <p:embed/>
                </p:oleObj>
              </mc:Choice>
              <mc:Fallback>
                <p:oleObj name="Equation" r:id="rId6" imgW="1993680" imgH="228600" progId="Equation.DSMT4">
                  <p:embed/>
                  <p:pic>
                    <p:nvPicPr>
                      <p:cNvPr id="6" name="对象 5"/>
                      <p:cNvPicPr/>
                      <p:nvPr/>
                    </p:nvPicPr>
                    <p:blipFill>
                      <a:blip r:embed="rId7"/>
                      <a:stretch>
                        <a:fillRect/>
                      </a:stretch>
                    </p:blipFill>
                    <p:spPr>
                      <a:xfrm>
                        <a:off x="231338" y="5445224"/>
                        <a:ext cx="3980622" cy="45637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86106060"/>
              </p:ext>
            </p:extLst>
          </p:nvPr>
        </p:nvGraphicFramePr>
        <p:xfrm>
          <a:off x="6012160" y="4693412"/>
          <a:ext cx="2914522" cy="1975947"/>
        </p:xfrm>
        <a:graphic>
          <a:graphicData uri="http://schemas.openxmlformats.org/presentationml/2006/ole">
            <mc:AlternateContent xmlns:mc="http://schemas.openxmlformats.org/markup-compatibility/2006">
              <mc:Choice xmlns:v="urn:schemas-microsoft-com:vml" Requires="v">
                <p:oleObj spid="_x0000_s90425" name="Equation" r:id="rId8" imgW="1498320" imgH="1015920" progId="Equation.DSMT4">
                  <p:embed/>
                </p:oleObj>
              </mc:Choice>
              <mc:Fallback>
                <p:oleObj name="Equation" r:id="rId8" imgW="1498320" imgH="1015920" progId="Equation.DSMT4">
                  <p:embed/>
                  <p:pic>
                    <p:nvPicPr>
                      <p:cNvPr id="7" name="对象 6"/>
                      <p:cNvPicPr/>
                      <p:nvPr/>
                    </p:nvPicPr>
                    <p:blipFill>
                      <a:blip r:embed="rId9"/>
                      <a:stretch>
                        <a:fillRect/>
                      </a:stretch>
                    </p:blipFill>
                    <p:spPr>
                      <a:xfrm>
                        <a:off x="6012160" y="4693412"/>
                        <a:ext cx="2914522" cy="1975947"/>
                      </a:xfrm>
                      <a:prstGeom prst="rect">
                        <a:avLst/>
                      </a:prstGeom>
                    </p:spPr>
                  </p:pic>
                </p:oleObj>
              </mc:Fallback>
            </mc:AlternateContent>
          </a:graphicData>
        </a:graphic>
      </p:graphicFrame>
      <p:sp>
        <p:nvSpPr>
          <p:cNvPr id="8" name="TextBox 7"/>
          <p:cNvSpPr txBox="1"/>
          <p:nvPr/>
        </p:nvSpPr>
        <p:spPr>
          <a:xfrm>
            <a:off x="129442" y="4550619"/>
            <a:ext cx="4154526" cy="822597"/>
          </a:xfrm>
          <a:prstGeom prst="rect">
            <a:avLst/>
          </a:prstGeom>
          <a:noFill/>
        </p:spPr>
        <p:txBody>
          <a:bodyPr wrap="square" rtlCol="0">
            <a:spAutoFit/>
          </a:bodyPr>
          <a:lstStyle/>
          <a:p>
            <a:pPr algn="just">
              <a:lnSpc>
                <a:spcPct val="125000"/>
              </a:lnSpc>
            </a:pPr>
            <a:r>
              <a:rPr lang="zh-CN" altLang="en-US" sz="2000" b="1" dirty="0">
                <a:solidFill>
                  <a:schemeClr val="tx2"/>
                </a:solidFill>
              </a:rPr>
              <a:t>通常采用高折射率</a:t>
            </a:r>
            <a:r>
              <a:rPr lang="en-US" altLang="zh-CN" sz="2000" b="1" dirty="0" err="1">
                <a:solidFill>
                  <a:schemeClr val="tx2"/>
                </a:solidFill>
              </a:rPr>
              <a:t>ZnS</a:t>
            </a:r>
            <a:r>
              <a:rPr lang="zh-CN" altLang="en-US" sz="2000" b="1" dirty="0">
                <a:solidFill>
                  <a:schemeClr val="tx2"/>
                </a:solidFill>
              </a:rPr>
              <a:t>和低折射率</a:t>
            </a:r>
            <a:r>
              <a:rPr lang="en-US" altLang="zh-CN" sz="2000" b="1" dirty="0">
                <a:solidFill>
                  <a:schemeClr val="tx2"/>
                </a:solidFill>
              </a:rPr>
              <a:t>MgF</a:t>
            </a:r>
            <a:r>
              <a:rPr lang="en-US" altLang="zh-CN" sz="2000" b="1" baseline="-25000" dirty="0">
                <a:solidFill>
                  <a:schemeClr val="tx2"/>
                </a:solidFill>
              </a:rPr>
              <a:t>2</a:t>
            </a:r>
            <a:r>
              <a:rPr lang="zh-CN" altLang="en-US" sz="2000" b="1" dirty="0">
                <a:solidFill>
                  <a:schemeClr val="tx2"/>
                </a:solidFill>
              </a:rPr>
              <a:t>交替叠成的膜系：</a:t>
            </a:r>
          </a:p>
        </p:txBody>
      </p:sp>
      <p:sp>
        <p:nvSpPr>
          <p:cNvPr id="10" name="TextBox 9"/>
          <p:cNvSpPr txBox="1"/>
          <p:nvPr/>
        </p:nvSpPr>
        <p:spPr>
          <a:xfrm>
            <a:off x="4427984" y="5198691"/>
            <a:ext cx="1584176" cy="822597"/>
          </a:xfrm>
          <a:prstGeom prst="rect">
            <a:avLst/>
          </a:prstGeom>
          <a:noFill/>
        </p:spPr>
        <p:txBody>
          <a:bodyPr wrap="square" rtlCol="0">
            <a:spAutoFit/>
          </a:bodyPr>
          <a:lstStyle/>
          <a:p>
            <a:pPr algn="just">
              <a:lnSpc>
                <a:spcPct val="125000"/>
              </a:lnSpc>
            </a:pPr>
            <a:r>
              <a:rPr lang="zh-CN" altLang="en-US" sz="2000" b="1" dirty="0">
                <a:solidFill>
                  <a:schemeClr val="tx2"/>
                </a:solidFill>
              </a:rPr>
              <a:t>正入射时的反射率：</a:t>
            </a:r>
          </a:p>
        </p:txBody>
      </p:sp>
      <p:sp>
        <p:nvSpPr>
          <p:cNvPr id="11" name="TextBox 10"/>
          <p:cNvSpPr txBox="1"/>
          <p:nvPr/>
        </p:nvSpPr>
        <p:spPr>
          <a:xfrm>
            <a:off x="129442" y="5918771"/>
            <a:ext cx="4154526" cy="822597"/>
          </a:xfrm>
          <a:prstGeom prst="rect">
            <a:avLst/>
          </a:prstGeom>
          <a:noFill/>
        </p:spPr>
        <p:txBody>
          <a:bodyPr wrap="square" rtlCol="0">
            <a:spAutoFit/>
          </a:bodyPr>
          <a:lstStyle/>
          <a:p>
            <a:pPr algn="just">
              <a:lnSpc>
                <a:spcPct val="125000"/>
              </a:lnSpc>
            </a:pPr>
            <a:r>
              <a:rPr lang="en-US" altLang="zh-CN" sz="2000" b="1" dirty="0">
                <a:solidFill>
                  <a:schemeClr val="tx2"/>
                </a:solidFill>
              </a:rPr>
              <a:t>G—</a:t>
            </a:r>
            <a:r>
              <a:rPr lang="zh-CN" altLang="en-US" sz="2000" b="1" dirty="0">
                <a:solidFill>
                  <a:schemeClr val="tx2"/>
                </a:solidFill>
              </a:rPr>
              <a:t>基片；</a:t>
            </a:r>
            <a:r>
              <a:rPr lang="en-US" altLang="zh-CN" sz="2000" b="1" dirty="0">
                <a:solidFill>
                  <a:schemeClr val="tx2"/>
                </a:solidFill>
              </a:rPr>
              <a:t>A—</a:t>
            </a:r>
            <a:r>
              <a:rPr lang="zh-CN" altLang="en-US" sz="2000" b="1" dirty="0">
                <a:solidFill>
                  <a:schemeClr val="tx2"/>
                </a:solidFill>
              </a:rPr>
              <a:t>空气；</a:t>
            </a:r>
            <a:r>
              <a:rPr lang="en-US" altLang="zh-CN" sz="2000" b="1" dirty="0">
                <a:solidFill>
                  <a:schemeClr val="tx2"/>
                </a:solidFill>
              </a:rPr>
              <a:t>H—</a:t>
            </a:r>
            <a:r>
              <a:rPr lang="zh-CN" altLang="en-US" sz="2000" b="1" dirty="0">
                <a:solidFill>
                  <a:schemeClr val="tx2"/>
                </a:solidFill>
              </a:rPr>
              <a:t>高折射率层；</a:t>
            </a:r>
            <a:r>
              <a:rPr lang="en-US" altLang="zh-CN" sz="2000" b="1" dirty="0">
                <a:solidFill>
                  <a:schemeClr val="tx2"/>
                </a:solidFill>
              </a:rPr>
              <a:t>L—</a:t>
            </a:r>
            <a:r>
              <a:rPr lang="zh-CN" altLang="en-US" sz="2000" b="1" dirty="0">
                <a:solidFill>
                  <a:schemeClr val="tx2"/>
                </a:solidFill>
              </a:rPr>
              <a:t>低折射率层</a:t>
            </a:r>
          </a:p>
        </p:txBody>
      </p:sp>
    </p:spTree>
    <p:extLst>
      <p:ext uri="{BB962C8B-B14F-4D97-AF65-F5344CB8AC3E}">
        <p14:creationId xmlns:p14="http://schemas.microsoft.com/office/powerpoint/2010/main" val="245951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冷光膜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34</a:t>
            </a:fld>
            <a:endParaRPr lang="en-US" altLang="zh-CN" dirty="0"/>
          </a:p>
        </p:txBody>
      </p:sp>
      <p:sp>
        <p:nvSpPr>
          <p:cNvPr id="2" name="TextBox 1"/>
          <p:cNvSpPr txBox="1"/>
          <p:nvPr/>
        </p:nvSpPr>
        <p:spPr>
          <a:xfrm>
            <a:off x="179512" y="1462132"/>
            <a:ext cx="3672408" cy="3515642"/>
          </a:xfrm>
          <a:prstGeom prst="rect">
            <a:avLst/>
          </a:prstGeom>
          <a:noFill/>
        </p:spPr>
        <p:txBody>
          <a:bodyPr wrap="square" rtlCol="0">
            <a:spAutoFit/>
          </a:bodyPr>
          <a:lstStyle/>
          <a:p>
            <a:pPr algn="just">
              <a:lnSpc>
                <a:spcPct val="125000"/>
              </a:lnSpc>
            </a:pPr>
            <a:r>
              <a:rPr lang="zh-CN" altLang="en-US" sz="2000" b="1" dirty="0">
                <a:solidFill>
                  <a:schemeClr val="tx2"/>
                </a:solidFill>
              </a:rPr>
              <a:t>应用：电影放映机中，为了保护胶片不被红外光的热效应伤害，通常采用冷光膜反射可见光，红外光则透射。在医疗领域，也有类似应用需求。</a:t>
            </a:r>
            <a:endParaRPr lang="en-US" altLang="zh-CN" sz="2000" b="1" dirty="0">
              <a:solidFill>
                <a:schemeClr val="tx2"/>
              </a:solidFill>
            </a:endParaRPr>
          </a:p>
          <a:p>
            <a:pPr algn="just">
              <a:lnSpc>
                <a:spcPct val="125000"/>
              </a:lnSpc>
            </a:pPr>
            <a:endParaRPr lang="en-US" altLang="zh-CN" sz="2000" b="1" dirty="0">
              <a:solidFill>
                <a:schemeClr val="tx2"/>
              </a:solidFill>
            </a:endParaRPr>
          </a:p>
          <a:p>
            <a:pPr algn="just">
              <a:lnSpc>
                <a:spcPct val="125000"/>
              </a:lnSpc>
            </a:pPr>
            <a:endParaRPr lang="en-US" altLang="zh-CN" sz="2000" b="1" dirty="0">
              <a:solidFill>
                <a:schemeClr val="tx2"/>
              </a:solidFill>
            </a:endParaRPr>
          </a:p>
          <a:p>
            <a:pPr algn="just">
              <a:lnSpc>
                <a:spcPct val="125000"/>
              </a:lnSpc>
            </a:pPr>
            <a:endParaRPr lang="en-US" altLang="zh-CN" sz="2000" b="1" dirty="0">
              <a:solidFill>
                <a:schemeClr val="tx2"/>
              </a:solidFill>
            </a:endParaRPr>
          </a:p>
          <a:p>
            <a:pPr algn="just">
              <a:lnSpc>
                <a:spcPct val="125000"/>
              </a:lnSpc>
            </a:pPr>
            <a:r>
              <a:rPr lang="zh-CN" altLang="en-US" sz="2000" b="1" dirty="0">
                <a:solidFill>
                  <a:schemeClr val="tx2"/>
                </a:solidFill>
              </a:rPr>
              <a:t>常用膜系：</a:t>
            </a:r>
            <a:endParaRPr lang="en-US" altLang="zh-CN" sz="2000" b="1" dirty="0">
              <a:solidFill>
                <a:schemeClr val="tx2"/>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061878418"/>
              </p:ext>
            </p:extLst>
          </p:nvPr>
        </p:nvGraphicFramePr>
        <p:xfrm>
          <a:off x="2015716" y="4530576"/>
          <a:ext cx="2990850" cy="482600"/>
        </p:xfrm>
        <a:graphic>
          <a:graphicData uri="http://schemas.openxmlformats.org/presentationml/2006/ole">
            <mc:AlternateContent xmlns:mc="http://schemas.openxmlformats.org/markup-compatibility/2006">
              <mc:Choice xmlns:v="urn:schemas-microsoft-com:vml" Requires="v">
                <p:oleObj spid="_x0000_s91448" name="Equation" r:id="rId4" imgW="1498320" imgH="241200" progId="Equation.DSMT4">
                  <p:embed/>
                </p:oleObj>
              </mc:Choice>
              <mc:Fallback>
                <p:oleObj name="Equation" r:id="rId4" imgW="1498320" imgH="241200" progId="Equation.DSMT4">
                  <p:embed/>
                  <p:pic>
                    <p:nvPicPr>
                      <p:cNvPr id="3" name="对象 2"/>
                      <p:cNvPicPr>
                        <a:picLocks noChangeAspect="1" noChangeArrowheads="1"/>
                      </p:cNvPicPr>
                      <p:nvPr/>
                    </p:nvPicPr>
                    <p:blipFill>
                      <a:blip r:embed="rId5"/>
                      <a:srcRect/>
                      <a:stretch>
                        <a:fillRect/>
                      </a:stretch>
                    </p:blipFill>
                    <p:spPr bwMode="auto">
                      <a:xfrm>
                        <a:off x="2015716" y="4530576"/>
                        <a:ext cx="29908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6" name="TextBox 5"/>
              <p:cNvSpPr txBox="1"/>
              <p:nvPr/>
            </p:nvSpPr>
            <p:spPr>
              <a:xfrm>
                <a:off x="179512" y="5223371"/>
                <a:ext cx="8787333" cy="437877"/>
              </a:xfrm>
              <a:prstGeom prst="rect">
                <a:avLst/>
              </a:prstGeom>
              <a:noFill/>
            </p:spPr>
            <p:txBody>
              <a:bodyPr wrap="square" rtlCol="0">
                <a:spAutoFit/>
              </a:bodyPr>
              <a:lstStyle/>
              <a:p>
                <a:pPr>
                  <a:lnSpc>
                    <a:spcPct val="125000"/>
                  </a:lnSpc>
                </a:pPr>
                <a:r>
                  <a:rPr lang="zh-CN" altLang="en-US" sz="2000" b="1" dirty="0">
                    <a:solidFill>
                      <a:schemeClr val="tx2"/>
                    </a:solidFill>
                  </a:rPr>
                  <a:t>其中</a:t>
                </a:r>
                <a:r>
                  <a:rPr lang="en-US" altLang="zh-CN" sz="2000" b="1" dirty="0">
                    <a:solidFill>
                      <a:schemeClr val="tx2"/>
                    </a:solidFill>
                  </a:rPr>
                  <a:t>1</a:t>
                </a:r>
                <a:r>
                  <a:rPr lang="zh-CN" altLang="en-US" sz="2000" b="1" dirty="0">
                    <a:solidFill>
                      <a:schemeClr val="tx2"/>
                    </a:solidFill>
                  </a:rPr>
                  <a:t>、</a:t>
                </a:r>
                <a:r>
                  <a:rPr lang="en-US" altLang="zh-CN" sz="2000" b="1" dirty="0">
                    <a:solidFill>
                      <a:schemeClr val="tx2"/>
                    </a:solidFill>
                  </a:rPr>
                  <a:t>2</a:t>
                </a:r>
                <a:r>
                  <a:rPr lang="zh-CN" altLang="en-US" sz="2000" b="1" dirty="0">
                    <a:solidFill>
                      <a:schemeClr val="tx2"/>
                    </a:solidFill>
                  </a:rPr>
                  <a:t>、</a:t>
                </a:r>
                <a:r>
                  <a:rPr lang="en-US" altLang="zh-CN" sz="2000" b="1" dirty="0">
                    <a:solidFill>
                      <a:schemeClr val="tx2"/>
                    </a:solidFill>
                  </a:rPr>
                  <a:t>3</a:t>
                </a:r>
                <a:r>
                  <a:rPr lang="zh-CN" altLang="en-US" sz="2000" b="1" dirty="0">
                    <a:solidFill>
                      <a:schemeClr val="tx2"/>
                    </a:solidFill>
                  </a:rPr>
                  <a:t>表示</a:t>
                </a:r>
                <a14:m>
                  <m:oMath xmlns:m="http://schemas.openxmlformats.org/officeDocument/2006/math">
                    <m:sSub>
                      <m:sSubPr>
                        <m:ctrlPr>
                          <a:rPr lang="en-US" altLang="zh-CN" sz="2000" b="1" i="1">
                            <a:solidFill>
                              <a:schemeClr val="tx2"/>
                            </a:solidFill>
                            <a:latin typeface="Cambria Math" panose="02040503050406030204" pitchFamily="18" charset="0"/>
                          </a:rPr>
                        </m:ctrlPr>
                      </m:sSubPr>
                      <m:e>
                        <m:r>
                          <a:rPr lang="zh-CN" altLang="en-US" sz="2000" b="1" i="1">
                            <a:solidFill>
                              <a:schemeClr val="tx2"/>
                            </a:solidFill>
                            <a:latin typeface="Cambria Math"/>
                          </a:rPr>
                          <m:t>𝝀</m:t>
                        </m:r>
                      </m:e>
                      <m:sub>
                        <m:r>
                          <a:rPr lang="en-US" altLang="zh-CN" sz="2000" b="1" i="1">
                            <a:solidFill>
                              <a:schemeClr val="tx2"/>
                            </a:solidFill>
                            <a:latin typeface="Cambria Math"/>
                          </a:rPr>
                          <m:t>𝟏</m:t>
                        </m:r>
                      </m:sub>
                    </m:sSub>
                    <m:r>
                      <a:rPr lang="en-US" altLang="zh-CN" sz="2000" b="1" i="1">
                        <a:solidFill>
                          <a:schemeClr val="tx2"/>
                        </a:solidFill>
                        <a:latin typeface="Cambria Math"/>
                      </a:rPr>
                      <m:t>,</m:t>
                    </m:r>
                    <m:sSub>
                      <m:sSubPr>
                        <m:ctrlPr>
                          <a:rPr lang="en-US" altLang="zh-CN" sz="2000" b="1" i="1">
                            <a:solidFill>
                              <a:schemeClr val="tx2"/>
                            </a:solidFill>
                            <a:latin typeface="Cambria Math" panose="02040503050406030204" pitchFamily="18" charset="0"/>
                          </a:rPr>
                        </m:ctrlPr>
                      </m:sSubPr>
                      <m:e>
                        <m:r>
                          <a:rPr lang="zh-CN" altLang="en-US" sz="2000" b="1" i="1">
                            <a:solidFill>
                              <a:schemeClr val="tx2"/>
                            </a:solidFill>
                            <a:latin typeface="Cambria Math"/>
                          </a:rPr>
                          <m:t>𝝀</m:t>
                        </m:r>
                      </m:e>
                      <m:sub>
                        <m:r>
                          <a:rPr lang="en-US" altLang="zh-CN" sz="2000" b="1" i="1">
                            <a:solidFill>
                              <a:schemeClr val="tx2"/>
                            </a:solidFill>
                            <a:latin typeface="Cambria Math"/>
                          </a:rPr>
                          <m:t>𝟐</m:t>
                        </m:r>
                      </m:sub>
                    </m:sSub>
                    <m:r>
                      <a:rPr lang="en-US" altLang="zh-CN" sz="2000" b="1" i="1">
                        <a:solidFill>
                          <a:schemeClr val="tx2"/>
                        </a:solidFill>
                        <a:latin typeface="Cambria Math"/>
                      </a:rPr>
                      <m:t>,</m:t>
                    </m:r>
                    <m:sSub>
                      <m:sSubPr>
                        <m:ctrlPr>
                          <a:rPr lang="en-US" altLang="zh-CN" sz="2000" b="1" i="1">
                            <a:solidFill>
                              <a:schemeClr val="tx2"/>
                            </a:solidFill>
                            <a:latin typeface="Cambria Math" panose="02040503050406030204" pitchFamily="18" charset="0"/>
                          </a:rPr>
                        </m:ctrlPr>
                      </m:sSubPr>
                      <m:e>
                        <m:r>
                          <a:rPr lang="zh-CN" altLang="en-US" sz="2000" b="1" i="1">
                            <a:solidFill>
                              <a:schemeClr val="tx2"/>
                            </a:solidFill>
                            <a:latin typeface="Cambria Math"/>
                          </a:rPr>
                          <m:t>𝝀</m:t>
                        </m:r>
                      </m:e>
                      <m:sub>
                        <m:r>
                          <a:rPr lang="en-US" altLang="zh-CN" sz="2000" b="1" i="1">
                            <a:solidFill>
                              <a:schemeClr val="tx2"/>
                            </a:solidFill>
                            <a:latin typeface="Cambria Math"/>
                          </a:rPr>
                          <m:t>𝟑</m:t>
                        </m:r>
                      </m:sub>
                    </m:sSub>
                  </m:oMath>
                </a14:m>
                <a:r>
                  <a:rPr lang="zh-CN" altLang="en-US" sz="2000" b="1" dirty="0">
                    <a:solidFill>
                      <a:schemeClr val="tx2"/>
                    </a:solidFill>
                  </a:rPr>
                  <a:t>三个控制膜厚的波长</a:t>
                </a:r>
                <a:r>
                  <a:rPr lang="en-US" altLang="zh-CN" sz="2000" b="1" dirty="0">
                    <a:solidFill>
                      <a:schemeClr val="tx2"/>
                    </a:solidFill>
                  </a:rPr>
                  <a:t>650nm</a:t>
                </a:r>
                <a:r>
                  <a:rPr lang="zh-CN" altLang="en-US" sz="2000" b="1" dirty="0">
                    <a:solidFill>
                      <a:schemeClr val="tx2"/>
                    </a:solidFill>
                  </a:rPr>
                  <a:t>、</a:t>
                </a:r>
                <a:r>
                  <a:rPr lang="en-US" altLang="zh-CN" sz="2000" b="1" dirty="0">
                    <a:solidFill>
                      <a:schemeClr val="tx2"/>
                    </a:solidFill>
                  </a:rPr>
                  <a:t>565nm</a:t>
                </a:r>
                <a:r>
                  <a:rPr lang="zh-CN" altLang="en-US" sz="2000" b="1" dirty="0">
                    <a:solidFill>
                      <a:schemeClr val="tx2"/>
                    </a:solidFill>
                  </a:rPr>
                  <a:t>、</a:t>
                </a:r>
                <a:r>
                  <a:rPr lang="en-US" altLang="zh-CN" sz="2000" b="1" dirty="0">
                    <a:solidFill>
                      <a:schemeClr val="tx2"/>
                    </a:solidFill>
                  </a:rPr>
                  <a:t>480nm</a:t>
                </a:r>
                <a:r>
                  <a:rPr lang="zh-CN" altLang="en-US" sz="2000" b="1" dirty="0">
                    <a:solidFill>
                      <a:schemeClr val="tx2"/>
                    </a:solidFill>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79512" y="5223371"/>
                <a:ext cx="8787333" cy="437877"/>
              </a:xfrm>
              <a:prstGeom prst="rect">
                <a:avLst/>
              </a:prstGeom>
              <a:blipFill>
                <a:blip r:embed="rId6"/>
                <a:stretch>
                  <a:fillRect l="-693" t="-2778" b="-2500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2059913926"/>
              </p:ext>
            </p:extLst>
          </p:nvPr>
        </p:nvGraphicFramePr>
        <p:xfrm>
          <a:off x="3700808" y="5793755"/>
          <a:ext cx="1742385" cy="947613"/>
        </p:xfrm>
        <a:graphic>
          <a:graphicData uri="http://schemas.openxmlformats.org/presentationml/2006/ole">
            <mc:AlternateContent xmlns:mc="http://schemas.openxmlformats.org/markup-compatibility/2006">
              <mc:Choice xmlns:v="urn:schemas-microsoft-com:vml" Requires="v">
                <p:oleObj spid="_x0000_s91449" name="Equation" r:id="rId7" imgW="723600" imgH="393480" progId="Equation.DSMT4">
                  <p:embed/>
                </p:oleObj>
              </mc:Choice>
              <mc:Fallback>
                <p:oleObj name="Equation" r:id="rId7" imgW="723600" imgH="393480" progId="Equation.DSMT4">
                  <p:embed/>
                  <p:pic>
                    <p:nvPicPr>
                      <p:cNvPr id="7" name="对象 6"/>
                      <p:cNvPicPr/>
                      <p:nvPr/>
                    </p:nvPicPr>
                    <p:blipFill>
                      <a:blip r:embed="rId8"/>
                      <a:stretch>
                        <a:fillRect/>
                      </a:stretch>
                    </p:blipFill>
                    <p:spPr>
                      <a:xfrm>
                        <a:off x="3700808" y="5793755"/>
                        <a:ext cx="1742385" cy="947613"/>
                      </a:xfrm>
                      <a:prstGeom prst="rect">
                        <a:avLst/>
                      </a:prstGeom>
                    </p:spPr>
                  </p:pic>
                </p:oleObj>
              </mc:Fallback>
            </mc:AlternateContent>
          </a:graphicData>
        </a:graphic>
      </p:graphicFrame>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51920" y="1396687"/>
            <a:ext cx="5114925" cy="2857500"/>
          </a:xfrm>
          <a:prstGeom prst="rect">
            <a:avLst/>
          </a:prstGeom>
        </p:spPr>
      </p:pic>
    </p:spTree>
    <p:extLst>
      <p:ext uri="{BB962C8B-B14F-4D97-AF65-F5344CB8AC3E}">
        <p14:creationId xmlns:p14="http://schemas.microsoft.com/office/powerpoint/2010/main" val="155900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wipe(left)">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彩色分光膜</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35</a:t>
            </a:fld>
            <a:endParaRPr lang="en-US" altLang="zh-CN" dirty="0"/>
          </a:p>
        </p:txBody>
      </p:sp>
      <p:graphicFrame>
        <p:nvGraphicFramePr>
          <p:cNvPr id="3" name="对象 2"/>
          <p:cNvGraphicFramePr>
            <a:graphicFrameLocks noChangeAspect="1"/>
          </p:cNvGraphicFramePr>
          <p:nvPr/>
        </p:nvGraphicFramePr>
        <p:xfrm>
          <a:off x="2367210" y="4754761"/>
          <a:ext cx="2636838" cy="457200"/>
        </p:xfrm>
        <a:graphic>
          <a:graphicData uri="http://schemas.openxmlformats.org/presentationml/2006/ole">
            <mc:AlternateContent xmlns:mc="http://schemas.openxmlformats.org/markup-compatibility/2006">
              <mc:Choice xmlns:v="urn:schemas-microsoft-com:vml" Requires="v">
                <p:oleObj spid="_x0000_s92472" name="Equation" r:id="rId4" imgW="1320480" imgH="228600" progId="Equation.DSMT4">
                  <p:embed/>
                </p:oleObj>
              </mc:Choice>
              <mc:Fallback>
                <p:oleObj name="Equation" r:id="rId4" imgW="1320480" imgH="228600" progId="Equation.DSMT4">
                  <p:embed/>
                  <p:pic>
                    <p:nvPicPr>
                      <p:cNvPr id="3" name="对象 2"/>
                      <p:cNvPicPr>
                        <a:picLocks noChangeAspect="1" noChangeArrowheads="1"/>
                      </p:cNvPicPr>
                      <p:nvPr/>
                    </p:nvPicPr>
                    <p:blipFill>
                      <a:blip r:embed="rId5"/>
                      <a:srcRect/>
                      <a:stretch>
                        <a:fillRect/>
                      </a:stretch>
                    </p:blipFill>
                    <p:spPr bwMode="auto">
                      <a:xfrm>
                        <a:off x="2367210" y="4754761"/>
                        <a:ext cx="2636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331044" y="5708104"/>
          <a:ext cx="2484438" cy="457200"/>
        </p:xfrm>
        <a:graphic>
          <a:graphicData uri="http://schemas.openxmlformats.org/presentationml/2006/ole">
            <mc:AlternateContent xmlns:mc="http://schemas.openxmlformats.org/markup-compatibility/2006">
              <mc:Choice xmlns:v="urn:schemas-microsoft-com:vml" Requires="v">
                <p:oleObj spid="_x0000_s92473" name="Equation" r:id="rId6" imgW="1244520" imgH="228600" progId="Equation.DSMT4">
                  <p:embed/>
                </p:oleObj>
              </mc:Choice>
              <mc:Fallback>
                <p:oleObj name="Equation" r:id="rId6" imgW="1244520" imgH="228600" progId="Equation.DSMT4">
                  <p:embed/>
                  <p:pic>
                    <p:nvPicPr>
                      <p:cNvPr id="8" name="对象 7"/>
                      <p:cNvPicPr>
                        <a:picLocks noChangeAspect="1" noChangeArrowheads="1"/>
                      </p:cNvPicPr>
                      <p:nvPr/>
                    </p:nvPicPr>
                    <p:blipFill>
                      <a:blip r:embed="rId7"/>
                      <a:srcRect/>
                      <a:stretch>
                        <a:fillRect/>
                      </a:stretch>
                    </p:blipFill>
                    <p:spPr bwMode="auto">
                      <a:xfrm>
                        <a:off x="2331044" y="5708104"/>
                        <a:ext cx="2484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2305" y="1280151"/>
            <a:ext cx="3265639" cy="2662206"/>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5839" y="1280150"/>
            <a:ext cx="3546601" cy="2662207"/>
          </a:xfrm>
          <a:prstGeom prst="rect">
            <a:avLst/>
          </a:prstGeom>
        </p:spPr>
      </p:pic>
      <p:sp>
        <p:nvSpPr>
          <p:cNvPr id="12" name="TextBox 11"/>
          <p:cNvSpPr txBox="1"/>
          <p:nvPr/>
        </p:nvSpPr>
        <p:spPr>
          <a:xfrm>
            <a:off x="2427702" y="4149080"/>
            <a:ext cx="4185761" cy="461665"/>
          </a:xfrm>
          <a:prstGeom prst="rect">
            <a:avLst/>
          </a:prstGeom>
          <a:noFill/>
        </p:spPr>
        <p:txBody>
          <a:bodyPr wrap="none" rtlCol="0">
            <a:spAutoFit/>
          </a:bodyPr>
          <a:lstStyle/>
          <a:p>
            <a:pPr algn="just"/>
            <a:r>
              <a:rPr lang="zh-CN" altLang="en-US" sz="2400" b="1" dirty="0">
                <a:solidFill>
                  <a:schemeClr val="tx2"/>
                </a:solidFill>
              </a:rPr>
              <a:t>用于彩色摄像和显示设备中：</a:t>
            </a:r>
          </a:p>
        </p:txBody>
      </p:sp>
      <p:sp>
        <p:nvSpPr>
          <p:cNvPr id="13" name="TextBox 12"/>
          <p:cNvSpPr txBox="1"/>
          <p:nvPr/>
        </p:nvSpPr>
        <p:spPr>
          <a:xfrm>
            <a:off x="393415" y="4725144"/>
            <a:ext cx="2031325" cy="461665"/>
          </a:xfrm>
          <a:prstGeom prst="rect">
            <a:avLst/>
          </a:prstGeom>
          <a:noFill/>
        </p:spPr>
        <p:txBody>
          <a:bodyPr wrap="none" rtlCol="0">
            <a:spAutoFit/>
          </a:bodyPr>
          <a:lstStyle/>
          <a:p>
            <a:pPr algn="just"/>
            <a:r>
              <a:rPr lang="zh-CN" altLang="en-US" sz="2400" b="1" dirty="0">
                <a:solidFill>
                  <a:schemeClr val="tx2"/>
                </a:solidFill>
              </a:rPr>
              <a:t>反蓝透红绿：</a:t>
            </a:r>
          </a:p>
        </p:txBody>
      </p:sp>
      <p:sp>
        <p:nvSpPr>
          <p:cNvPr id="14" name="TextBox 13"/>
          <p:cNvSpPr txBox="1"/>
          <p:nvPr/>
        </p:nvSpPr>
        <p:spPr>
          <a:xfrm>
            <a:off x="386828" y="5703639"/>
            <a:ext cx="2040943" cy="461665"/>
          </a:xfrm>
          <a:prstGeom prst="rect">
            <a:avLst/>
          </a:prstGeom>
          <a:noFill/>
        </p:spPr>
        <p:txBody>
          <a:bodyPr wrap="none" rtlCol="0">
            <a:spAutoFit/>
          </a:bodyPr>
          <a:lstStyle/>
          <a:p>
            <a:pPr algn="just"/>
            <a:r>
              <a:rPr lang="zh-CN" altLang="en-US" sz="2400" b="1" dirty="0">
                <a:solidFill>
                  <a:schemeClr val="tx2"/>
                </a:solidFill>
              </a:rPr>
              <a:t>反红透蓝绿：</a:t>
            </a:r>
          </a:p>
        </p:txBody>
      </p:sp>
      <mc:AlternateContent xmlns:mc="http://schemas.openxmlformats.org/markup-compatibility/2006" xmlns:a14="http://schemas.microsoft.com/office/drawing/2010/main">
        <mc:Choice Requires="a14">
          <p:sp>
            <p:nvSpPr>
              <p:cNvPr id="15" name="TextBox 14"/>
              <p:cNvSpPr txBox="1"/>
              <p:nvPr/>
            </p:nvSpPr>
            <p:spPr>
              <a:xfrm>
                <a:off x="2339752" y="5186809"/>
                <a:ext cx="6192688" cy="461665"/>
              </a:xfrm>
              <a:prstGeom prst="rect">
                <a:avLst/>
              </a:prstGeom>
              <a:noFill/>
            </p:spPr>
            <p:txBody>
              <a:bodyPr wrap="square" rtlCol="0">
                <a:spAutoFit/>
              </a:bodyPr>
              <a:lstStyle/>
              <a:p>
                <a:pPr algn="just"/>
                <a:r>
                  <a:rPr lang="zh-CN" altLang="en-US" sz="2400" b="1" dirty="0">
                    <a:solidFill>
                      <a:schemeClr val="tx2"/>
                    </a:solidFill>
                  </a:rPr>
                  <a:t>（</a:t>
                </a:r>
                <a:r>
                  <a:rPr lang="en-US" altLang="zh-CN" sz="2400" b="1" dirty="0">
                    <a:solidFill>
                      <a:schemeClr val="tx2"/>
                    </a:solidFill>
                    <a:latin typeface="Times New Roman" panose="02020603050405020304" pitchFamily="18" charset="0"/>
                    <a:cs typeface="Times New Roman" panose="02020603050405020304" pitchFamily="18" charset="0"/>
                  </a:rPr>
                  <a:t>0.5H</a:t>
                </a:r>
                <a:r>
                  <a:rPr lang="zh-CN" altLang="en-US" sz="2400" b="1" dirty="0">
                    <a:solidFill>
                      <a:schemeClr val="tx2"/>
                    </a:solidFill>
                  </a:rPr>
                  <a:t>表示</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zh-CN" altLang="en-US" sz="2400" b="1" i="1" smtClean="0">
                            <a:solidFill>
                              <a:schemeClr val="tx2"/>
                            </a:solidFill>
                            <a:latin typeface="Cambria Math"/>
                          </a:rPr>
                          <m:t>𝝀</m:t>
                        </m:r>
                      </m:e>
                      <m:sub>
                        <m:r>
                          <a:rPr lang="en-US" altLang="zh-CN" sz="2400" b="1" i="1" smtClean="0">
                            <a:solidFill>
                              <a:schemeClr val="tx2"/>
                            </a:solidFill>
                            <a:latin typeface="Cambria Math"/>
                          </a:rPr>
                          <m:t>𝟎</m:t>
                        </m:r>
                      </m:sub>
                    </m:sSub>
                    <m:r>
                      <a:rPr lang="en-US" altLang="zh-CN" sz="2400" b="1" i="1" smtClean="0">
                        <a:solidFill>
                          <a:schemeClr val="tx2"/>
                        </a:solidFill>
                        <a:latin typeface="Cambria Math"/>
                      </a:rPr>
                      <m:t>/</m:t>
                    </m:r>
                    <m:r>
                      <a:rPr lang="en-US" altLang="zh-CN" sz="2400" b="1" i="1" smtClean="0">
                        <a:solidFill>
                          <a:schemeClr val="tx2"/>
                        </a:solidFill>
                        <a:latin typeface="Cambria Math"/>
                      </a:rPr>
                      <m:t>𝟖</m:t>
                    </m:r>
                  </m:oMath>
                </a14:m>
                <a:r>
                  <a:rPr lang="en-US" altLang="zh-CN" sz="2400" b="1" dirty="0">
                    <a:solidFill>
                      <a:schemeClr val="tx2"/>
                    </a:solidFill>
                  </a:rPr>
                  <a:t> </a:t>
                </a:r>
                <a:r>
                  <a:rPr lang="en-US" altLang="zh-CN" sz="2400" b="1" dirty="0">
                    <a:solidFill>
                      <a:schemeClr val="tx2"/>
                    </a:solidFill>
                    <a:latin typeface="Times New Roman" panose="02020603050405020304" pitchFamily="18" charset="0"/>
                    <a:cs typeface="Times New Roman" panose="02020603050405020304" pitchFamily="18" charset="0"/>
                  </a:rPr>
                  <a:t>ZnS</a:t>
                </a:r>
                <a:r>
                  <a:rPr lang="zh-CN" altLang="en-US" sz="2400" b="1" dirty="0">
                    <a:solidFill>
                      <a:schemeClr val="tx2"/>
                    </a:solidFill>
                  </a:rPr>
                  <a:t>膜层，</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zh-CN" altLang="en-US" sz="2400" b="1" i="1" smtClean="0">
                            <a:solidFill>
                              <a:schemeClr val="tx2"/>
                            </a:solidFill>
                            <a:latin typeface="Cambria Math"/>
                          </a:rPr>
                          <m:t>𝝀</m:t>
                        </m:r>
                      </m:e>
                      <m:sub>
                        <m:r>
                          <a:rPr lang="en-US" altLang="zh-CN" sz="2400" b="1" i="1" smtClean="0">
                            <a:solidFill>
                              <a:schemeClr val="tx2"/>
                            </a:solidFill>
                            <a:latin typeface="Cambria Math"/>
                          </a:rPr>
                          <m:t>𝟎</m:t>
                        </m:r>
                      </m:sub>
                    </m:sSub>
                    <m:r>
                      <a:rPr lang="en-US" altLang="zh-CN" sz="2400" b="1" i="1" smtClean="0">
                        <a:solidFill>
                          <a:schemeClr val="tx2"/>
                        </a:solidFill>
                        <a:latin typeface="Cambria Math"/>
                      </a:rPr>
                      <m:t>=</m:t>
                    </m:r>
                    <m:r>
                      <a:rPr lang="en-US" altLang="zh-CN" sz="2400" b="1" i="1" smtClean="0">
                        <a:solidFill>
                          <a:schemeClr val="tx2"/>
                        </a:solidFill>
                        <a:latin typeface="Cambria Math"/>
                      </a:rPr>
                      <m:t>𝟒𝟐𝟎</m:t>
                    </m:r>
                    <m:r>
                      <a:rPr lang="en-US" altLang="zh-CN" sz="2400" b="1" i="1" smtClean="0">
                        <a:solidFill>
                          <a:schemeClr val="tx2"/>
                        </a:solidFill>
                        <a:latin typeface="Cambria Math"/>
                      </a:rPr>
                      <m:t>𝒏𝒎</m:t>
                    </m:r>
                  </m:oMath>
                </a14:m>
                <a:r>
                  <a:rPr lang="zh-CN" altLang="en-US" sz="2400" b="1" dirty="0">
                    <a:solidFill>
                      <a:schemeClr val="tx2"/>
                    </a:solidFill>
                  </a:rPr>
                  <a:t>）</a:t>
                </a:r>
              </a:p>
            </p:txBody>
          </p:sp>
        </mc:Choice>
        <mc:Fallback xmlns="">
          <p:sp>
            <p:nvSpPr>
              <p:cNvPr id="15" name="TextBox 14"/>
              <p:cNvSpPr txBox="1">
                <a:spLocks noRot="1" noChangeAspect="1" noMove="1" noResize="1" noEditPoints="1" noAdjustHandles="1" noChangeArrowheads="1" noChangeShapeType="1" noTextEdit="1"/>
              </p:cNvSpPr>
              <p:nvPr/>
            </p:nvSpPr>
            <p:spPr>
              <a:xfrm>
                <a:off x="2339752" y="5186809"/>
                <a:ext cx="6192688" cy="461665"/>
              </a:xfrm>
              <a:prstGeom prst="rect">
                <a:avLst/>
              </a:prstGeom>
              <a:blipFill rotWithShape="1">
                <a:blip r:embed="rId10"/>
                <a:stretch>
                  <a:fillRect l="-1575"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339752" y="6135687"/>
                <a:ext cx="6192688" cy="461665"/>
              </a:xfrm>
              <a:prstGeom prst="rect">
                <a:avLst/>
              </a:prstGeom>
              <a:noFill/>
            </p:spPr>
            <p:txBody>
              <a:bodyPr wrap="square" rtlCol="0">
                <a:spAutoFit/>
              </a:bodyPr>
              <a:lstStyle/>
              <a:p>
                <a:pPr algn="just"/>
                <a:r>
                  <a:rPr lang="zh-CN" altLang="en-US" sz="2400" b="1" dirty="0">
                    <a:solidFill>
                      <a:schemeClr val="tx2"/>
                    </a:solidFill>
                  </a:rPr>
                  <a:t>（</a:t>
                </a:r>
                <a:r>
                  <a:rPr lang="en-US" altLang="zh-CN" sz="2400" b="1" dirty="0">
                    <a:solidFill>
                      <a:schemeClr val="tx2"/>
                    </a:solidFill>
                    <a:latin typeface="Times New Roman" panose="02020603050405020304" pitchFamily="18" charset="0"/>
                    <a:cs typeface="Times New Roman" panose="02020603050405020304" pitchFamily="18" charset="0"/>
                  </a:rPr>
                  <a:t>0.5L</a:t>
                </a:r>
                <a:r>
                  <a:rPr lang="zh-CN" altLang="en-US" sz="2400" b="1" dirty="0">
                    <a:solidFill>
                      <a:schemeClr val="tx2"/>
                    </a:solidFill>
                  </a:rPr>
                  <a:t>表示</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zh-CN" altLang="en-US" sz="2400" b="1" i="1" smtClean="0">
                            <a:solidFill>
                              <a:schemeClr val="tx2"/>
                            </a:solidFill>
                            <a:latin typeface="Cambria Math"/>
                          </a:rPr>
                          <m:t>𝝀</m:t>
                        </m:r>
                      </m:e>
                      <m:sub>
                        <m:r>
                          <a:rPr lang="en-US" altLang="zh-CN" sz="2400" b="1" i="1" smtClean="0">
                            <a:solidFill>
                              <a:schemeClr val="tx2"/>
                            </a:solidFill>
                            <a:latin typeface="Cambria Math"/>
                          </a:rPr>
                          <m:t>𝟎</m:t>
                        </m:r>
                      </m:sub>
                    </m:sSub>
                    <m:r>
                      <a:rPr lang="en-US" altLang="zh-CN" sz="2400" b="1" i="1" smtClean="0">
                        <a:solidFill>
                          <a:schemeClr val="tx2"/>
                        </a:solidFill>
                        <a:latin typeface="Cambria Math"/>
                      </a:rPr>
                      <m:t>/</m:t>
                    </m:r>
                    <m:r>
                      <a:rPr lang="en-US" altLang="zh-CN" sz="2400" b="1" i="1" smtClean="0">
                        <a:solidFill>
                          <a:schemeClr val="tx2"/>
                        </a:solidFill>
                        <a:latin typeface="Cambria Math"/>
                      </a:rPr>
                      <m:t>𝟖</m:t>
                    </m:r>
                  </m:oMath>
                </a14:m>
                <a:r>
                  <a:rPr lang="en-US" altLang="zh-CN" sz="2400" b="1" dirty="0">
                    <a:solidFill>
                      <a:schemeClr val="tx2"/>
                    </a:solidFill>
                  </a:rPr>
                  <a:t> </a:t>
                </a:r>
                <a:r>
                  <a:rPr lang="en-US" altLang="zh-CN" sz="2400" b="1" dirty="0">
                    <a:solidFill>
                      <a:schemeClr val="tx2"/>
                    </a:solidFill>
                    <a:latin typeface="Times New Roman" panose="02020603050405020304" pitchFamily="18" charset="0"/>
                    <a:cs typeface="Times New Roman" panose="02020603050405020304" pitchFamily="18" charset="0"/>
                  </a:rPr>
                  <a:t>MgF</a:t>
                </a:r>
                <a:r>
                  <a:rPr lang="en-US" altLang="zh-CN" sz="2400" b="1" baseline="-25000" dirty="0">
                    <a:solidFill>
                      <a:schemeClr val="tx2"/>
                    </a:solidFill>
                    <a:latin typeface="Times New Roman" panose="02020603050405020304" pitchFamily="18" charset="0"/>
                    <a:cs typeface="Times New Roman" panose="02020603050405020304" pitchFamily="18" charset="0"/>
                  </a:rPr>
                  <a:t>2</a:t>
                </a:r>
                <a:r>
                  <a:rPr lang="zh-CN" altLang="en-US" sz="2400" b="1" dirty="0">
                    <a:solidFill>
                      <a:schemeClr val="tx2"/>
                    </a:solidFill>
                  </a:rPr>
                  <a:t>膜层，</a:t>
                </a:r>
                <a14:m>
                  <m:oMath xmlns:m="http://schemas.openxmlformats.org/officeDocument/2006/math">
                    <m:sSub>
                      <m:sSubPr>
                        <m:ctrlPr>
                          <a:rPr lang="en-US" altLang="zh-CN" sz="2400" b="1" i="1" smtClean="0">
                            <a:solidFill>
                              <a:schemeClr val="tx2"/>
                            </a:solidFill>
                            <a:latin typeface="Cambria Math" panose="02040503050406030204" pitchFamily="18" charset="0"/>
                          </a:rPr>
                        </m:ctrlPr>
                      </m:sSubPr>
                      <m:e>
                        <m:r>
                          <a:rPr lang="zh-CN" altLang="en-US" sz="2400" b="1" i="1" smtClean="0">
                            <a:solidFill>
                              <a:schemeClr val="tx2"/>
                            </a:solidFill>
                            <a:latin typeface="Cambria Math"/>
                          </a:rPr>
                          <m:t>𝝀</m:t>
                        </m:r>
                      </m:e>
                      <m:sub>
                        <m:r>
                          <a:rPr lang="en-US" altLang="zh-CN" sz="2400" b="1" i="1" smtClean="0">
                            <a:solidFill>
                              <a:schemeClr val="tx2"/>
                            </a:solidFill>
                            <a:latin typeface="Cambria Math"/>
                          </a:rPr>
                          <m:t>𝟎</m:t>
                        </m:r>
                      </m:sub>
                    </m:sSub>
                    <m:r>
                      <a:rPr lang="en-US" altLang="zh-CN" sz="2400" b="1" i="1" smtClean="0">
                        <a:solidFill>
                          <a:schemeClr val="tx2"/>
                        </a:solidFill>
                        <a:latin typeface="Cambria Math"/>
                      </a:rPr>
                      <m:t>=</m:t>
                    </m:r>
                    <m:r>
                      <a:rPr lang="en-US" altLang="zh-CN" sz="2400" b="1" i="1" smtClean="0">
                        <a:solidFill>
                          <a:schemeClr val="tx2"/>
                        </a:solidFill>
                        <a:latin typeface="Cambria Math"/>
                      </a:rPr>
                      <m:t>𝟕𝟎𝟎</m:t>
                    </m:r>
                    <m:r>
                      <a:rPr lang="en-US" altLang="zh-CN" sz="2400" b="1" i="1" smtClean="0">
                        <a:solidFill>
                          <a:schemeClr val="tx2"/>
                        </a:solidFill>
                        <a:latin typeface="Cambria Math" panose="02040503050406030204" pitchFamily="18" charset="0"/>
                      </a:rPr>
                      <m:t>𝒏𝒎</m:t>
                    </m:r>
                  </m:oMath>
                </a14:m>
                <a:r>
                  <a:rPr lang="zh-CN" altLang="en-US" sz="2400" b="1" dirty="0">
                    <a:solidFill>
                      <a:schemeClr val="tx2"/>
                    </a:solidFill>
                  </a:rPr>
                  <a:t>）</a:t>
                </a:r>
              </a:p>
            </p:txBody>
          </p:sp>
        </mc:Choice>
        <mc:Fallback xmlns="">
          <p:sp>
            <p:nvSpPr>
              <p:cNvPr id="16" name="TextBox 15"/>
              <p:cNvSpPr txBox="1">
                <a:spLocks noRot="1" noChangeAspect="1" noMove="1" noResize="1" noEditPoints="1" noAdjustHandles="1" noChangeArrowheads="1" noChangeShapeType="1" noTextEdit="1"/>
              </p:cNvSpPr>
              <p:nvPr/>
            </p:nvSpPr>
            <p:spPr>
              <a:xfrm>
                <a:off x="2339752" y="6135687"/>
                <a:ext cx="6192688" cy="461665"/>
              </a:xfrm>
              <a:prstGeom prst="rect">
                <a:avLst/>
              </a:prstGeom>
              <a:blipFill>
                <a:blip r:embed="rId11"/>
                <a:stretch>
                  <a:fillRect l="-1575" t="-14667" r="-394"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753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干涉滤光片</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36</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3" y="1153288"/>
            <a:ext cx="3835428" cy="2826624"/>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176" y="1153288"/>
            <a:ext cx="2787075" cy="2826624"/>
          </a:xfrm>
          <a:prstGeom prst="rect">
            <a:avLst/>
          </a:prstGeom>
        </p:spPr>
      </p:pic>
      <p:graphicFrame>
        <p:nvGraphicFramePr>
          <p:cNvPr id="6" name="对象 5"/>
          <p:cNvGraphicFramePr>
            <a:graphicFrameLocks noChangeAspect="1"/>
          </p:cNvGraphicFramePr>
          <p:nvPr/>
        </p:nvGraphicFramePr>
        <p:xfrm>
          <a:off x="3131840" y="3547864"/>
          <a:ext cx="3395663" cy="457200"/>
        </p:xfrm>
        <a:graphic>
          <a:graphicData uri="http://schemas.openxmlformats.org/presentationml/2006/ole">
            <mc:AlternateContent xmlns:mc="http://schemas.openxmlformats.org/markup-compatibility/2006">
              <mc:Choice xmlns:v="urn:schemas-microsoft-com:vml" Requires="v">
                <p:oleObj spid="_x0000_s93961" name="Equation" r:id="rId6" imgW="1701720" imgH="228600" progId="Equation.DSMT4">
                  <p:embed/>
                </p:oleObj>
              </mc:Choice>
              <mc:Fallback>
                <p:oleObj name="Equation" r:id="rId6" imgW="1701720" imgH="228600" progId="Equation.DSMT4">
                  <p:embed/>
                  <p:pic>
                    <p:nvPicPr>
                      <p:cNvPr id="6" name="对象 5"/>
                      <p:cNvPicPr>
                        <a:picLocks noChangeAspect="1" noChangeArrowheads="1"/>
                      </p:cNvPicPr>
                      <p:nvPr/>
                    </p:nvPicPr>
                    <p:blipFill>
                      <a:blip r:embed="rId7"/>
                      <a:srcRect/>
                      <a:stretch>
                        <a:fillRect/>
                      </a:stretch>
                    </p:blipFill>
                    <p:spPr bwMode="auto">
                      <a:xfrm>
                        <a:off x="3131840" y="3547864"/>
                        <a:ext cx="3395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7920484" y="3573016"/>
          <a:ext cx="1116012" cy="355600"/>
        </p:xfrm>
        <a:graphic>
          <a:graphicData uri="http://schemas.openxmlformats.org/presentationml/2006/ole">
            <mc:AlternateContent xmlns:mc="http://schemas.openxmlformats.org/markup-compatibility/2006">
              <mc:Choice xmlns:v="urn:schemas-microsoft-com:vml" Requires="v">
                <p:oleObj spid="_x0000_s93962" name="Equation" r:id="rId8" imgW="558720" imgH="177480" progId="Equation.DSMT4">
                  <p:embed/>
                </p:oleObj>
              </mc:Choice>
              <mc:Fallback>
                <p:oleObj name="Equation" r:id="rId8" imgW="558720" imgH="177480" progId="Equation.DSMT4">
                  <p:embed/>
                  <p:pic>
                    <p:nvPicPr>
                      <p:cNvPr id="7" name="对象 6"/>
                      <p:cNvPicPr>
                        <a:picLocks noChangeAspect="1" noChangeArrowheads="1"/>
                      </p:cNvPicPr>
                      <p:nvPr/>
                    </p:nvPicPr>
                    <p:blipFill>
                      <a:blip r:embed="rId9"/>
                      <a:srcRect/>
                      <a:stretch>
                        <a:fillRect/>
                      </a:stretch>
                    </p:blipFill>
                    <p:spPr bwMode="auto">
                      <a:xfrm>
                        <a:off x="7920484" y="3573016"/>
                        <a:ext cx="11160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11560" y="5949280"/>
          <a:ext cx="1524000" cy="469900"/>
        </p:xfrm>
        <a:graphic>
          <a:graphicData uri="http://schemas.openxmlformats.org/presentationml/2006/ole">
            <mc:AlternateContent xmlns:mc="http://schemas.openxmlformats.org/markup-compatibility/2006">
              <mc:Choice xmlns:v="urn:schemas-microsoft-com:vml" Requires="v">
                <p:oleObj spid="_x0000_s93963" name="Equation" r:id="rId10" imgW="609480" imgH="177480" progId="Equation.DSMT4">
                  <p:embed/>
                </p:oleObj>
              </mc:Choice>
              <mc:Fallback>
                <p:oleObj name="Equation" r:id="rId10" imgW="609480" imgH="177480" progId="Equation.DSMT4">
                  <p:embed/>
                  <p:pic>
                    <p:nvPicPr>
                      <p:cNvPr id="8" name="对象 7"/>
                      <p:cNvPicPr>
                        <a:picLocks noChangeAspect="1" noChangeArrowheads="1"/>
                      </p:cNvPicPr>
                      <p:nvPr/>
                    </p:nvPicPr>
                    <p:blipFill>
                      <a:blip r:embed="rId11"/>
                      <a:srcRect/>
                      <a:stretch>
                        <a:fillRect/>
                      </a:stretch>
                    </p:blipFill>
                    <p:spPr bwMode="auto">
                      <a:xfrm>
                        <a:off x="611560" y="5949280"/>
                        <a:ext cx="15240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nvGraphicFramePr>
        <p:xfrm>
          <a:off x="3203848" y="5920507"/>
          <a:ext cx="1936750" cy="604837"/>
        </p:xfrm>
        <a:graphic>
          <a:graphicData uri="http://schemas.openxmlformats.org/presentationml/2006/ole">
            <mc:AlternateContent xmlns:mc="http://schemas.openxmlformats.org/markup-compatibility/2006">
              <mc:Choice xmlns:v="urn:schemas-microsoft-com:vml" Requires="v">
                <p:oleObj spid="_x0000_s93964" name="Equation" r:id="rId12" imgW="774360" imgH="228600" progId="Equation.DSMT4">
                  <p:embed/>
                </p:oleObj>
              </mc:Choice>
              <mc:Fallback>
                <p:oleObj name="Equation" r:id="rId12" imgW="774360" imgH="228600" progId="Equation.DSMT4">
                  <p:embed/>
                  <p:pic>
                    <p:nvPicPr>
                      <p:cNvPr id="10" name="对象 9"/>
                      <p:cNvPicPr>
                        <a:picLocks noChangeAspect="1" noChangeArrowheads="1"/>
                      </p:cNvPicPr>
                      <p:nvPr/>
                    </p:nvPicPr>
                    <p:blipFill>
                      <a:blip r:embed="rId13"/>
                      <a:srcRect/>
                      <a:stretch>
                        <a:fillRect/>
                      </a:stretch>
                    </p:blipFill>
                    <p:spPr bwMode="auto">
                      <a:xfrm>
                        <a:off x="3203848" y="5920507"/>
                        <a:ext cx="19367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对象 10"/>
          <p:cNvGraphicFramePr>
            <a:graphicFrameLocks noChangeAspect="1"/>
          </p:cNvGraphicFramePr>
          <p:nvPr/>
        </p:nvGraphicFramePr>
        <p:xfrm>
          <a:off x="6444208" y="5761102"/>
          <a:ext cx="1800200" cy="980266"/>
        </p:xfrm>
        <a:graphic>
          <a:graphicData uri="http://schemas.openxmlformats.org/presentationml/2006/ole">
            <mc:AlternateContent xmlns:mc="http://schemas.openxmlformats.org/markup-compatibility/2006">
              <mc:Choice xmlns:v="urn:schemas-microsoft-com:vml" Requires="v">
                <p:oleObj spid="_x0000_s93965" name="Equation" r:id="rId14" imgW="812520" imgH="419040" progId="Equation.DSMT4">
                  <p:embed/>
                </p:oleObj>
              </mc:Choice>
              <mc:Fallback>
                <p:oleObj name="Equation" r:id="rId14" imgW="812520" imgH="419040" progId="Equation.DSMT4">
                  <p:embed/>
                  <p:pic>
                    <p:nvPicPr>
                      <p:cNvPr id="11" name="对象 10"/>
                      <p:cNvPicPr>
                        <a:picLocks noChangeAspect="1" noChangeArrowheads="1"/>
                      </p:cNvPicPr>
                      <p:nvPr/>
                    </p:nvPicPr>
                    <p:blipFill>
                      <a:blip r:embed="rId15"/>
                      <a:srcRect/>
                      <a:stretch>
                        <a:fillRect/>
                      </a:stretch>
                    </p:blipFill>
                    <p:spPr bwMode="auto">
                      <a:xfrm>
                        <a:off x="6444208" y="5761102"/>
                        <a:ext cx="1800200" cy="98026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179512" y="4149080"/>
                <a:ext cx="8784976" cy="1600759"/>
              </a:xfrm>
              <a:prstGeom prst="rect">
                <a:avLst/>
              </a:prstGeom>
              <a:noFill/>
            </p:spPr>
            <p:txBody>
              <a:bodyPr wrap="square" rtlCol="0">
                <a:spAutoFit/>
              </a:bodyPr>
              <a:lstStyle/>
              <a:p>
                <a:pPr marL="342900" indent="-342900" algn="just">
                  <a:lnSpc>
                    <a:spcPct val="125000"/>
                  </a:lnSpc>
                  <a:buFont typeface="Wingdings" panose="05000000000000000000" pitchFamily="2" charset="2"/>
                  <a:buChar char="Ø"/>
                </a:pPr>
                <a:r>
                  <a:rPr lang="zh-CN" altLang="en-US" sz="2000" b="1" dirty="0">
                    <a:solidFill>
                      <a:schemeClr val="tx2"/>
                    </a:solidFill>
                  </a:rPr>
                  <a:t>干涉滤光片可从白光中滤出波段范围很窄的近单色光，有全介质型和金属反射膜型两种结构。</a:t>
                </a:r>
                <a:endParaRPr lang="en-US" altLang="zh-CN" sz="2000" b="1" dirty="0">
                  <a:solidFill>
                    <a:schemeClr val="tx2"/>
                  </a:solidFill>
                </a:endParaRPr>
              </a:p>
              <a:p>
                <a:pPr marL="342900" indent="-342900" algn="just">
                  <a:lnSpc>
                    <a:spcPct val="125000"/>
                  </a:lnSpc>
                  <a:buFont typeface="Wingdings" panose="05000000000000000000" pitchFamily="2" charset="2"/>
                  <a:buChar char="Ø"/>
                </a:pPr>
                <a:r>
                  <a:rPr lang="zh-CN" altLang="en-US" sz="2000" b="1" dirty="0">
                    <a:solidFill>
                      <a:schemeClr val="tx2"/>
                    </a:solidFill>
                  </a:rPr>
                  <a:t>全介质型膜系可视为两组高反膜</a:t>
                </a:r>
                <a14:m>
                  <m:oMath xmlns:m="http://schemas.openxmlformats.org/officeDocument/2006/math">
                    <m:r>
                      <a:rPr lang="en-US" altLang="zh-CN" sz="2000" b="1" i="1" smtClean="0">
                        <a:solidFill>
                          <a:schemeClr val="tx2"/>
                        </a:solidFill>
                        <a:latin typeface="Cambria Math"/>
                      </a:rPr>
                      <m:t>𝑯</m:t>
                    </m:r>
                    <m:sSup>
                      <m:sSupPr>
                        <m:ctrlPr>
                          <a:rPr lang="en-US" altLang="zh-CN" sz="2000" b="1" i="1" smtClean="0">
                            <a:solidFill>
                              <a:schemeClr val="tx2"/>
                            </a:solidFill>
                            <a:latin typeface="Cambria Math" panose="02040503050406030204" pitchFamily="18" charset="0"/>
                          </a:rPr>
                        </m:ctrlPr>
                      </m:sSupPr>
                      <m:e>
                        <m:r>
                          <a:rPr lang="en-US" altLang="zh-CN" sz="2000" b="1" i="1" smtClean="0">
                            <a:solidFill>
                              <a:schemeClr val="tx2"/>
                            </a:solidFill>
                            <a:latin typeface="Cambria Math"/>
                          </a:rPr>
                          <m:t>(</m:t>
                        </m:r>
                        <m:r>
                          <a:rPr lang="en-US" altLang="zh-CN" sz="2000" b="1" i="1" smtClean="0">
                            <a:solidFill>
                              <a:schemeClr val="tx2"/>
                            </a:solidFill>
                            <a:latin typeface="Cambria Math"/>
                          </a:rPr>
                          <m:t>𝑳𝑯</m:t>
                        </m:r>
                        <m:r>
                          <a:rPr lang="en-US" altLang="zh-CN" sz="2000" b="1" i="1" smtClean="0">
                            <a:solidFill>
                              <a:schemeClr val="tx2"/>
                            </a:solidFill>
                            <a:latin typeface="Cambria Math"/>
                          </a:rPr>
                          <m:t>)</m:t>
                        </m:r>
                      </m:e>
                      <m:sup>
                        <m:r>
                          <a:rPr lang="en-US" altLang="zh-CN" sz="2000" b="1" i="1" smtClean="0">
                            <a:solidFill>
                              <a:schemeClr val="tx2"/>
                            </a:solidFill>
                            <a:latin typeface="Cambria Math"/>
                          </a:rPr>
                          <m:t>𝒑</m:t>
                        </m:r>
                        <m:r>
                          <a:rPr lang="en-US" altLang="zh-CN" sz="2000" b="1" i="1" smtClean="0">
                            <a:solidFill>
                              <a:schemeClr val="tx2"/>
                            </a:solidFill>
                            <a:latin typeface="Cambria Math"/>
                          </a:rPr>
                          <m:t>−</m:t>
                        </m:r>
                        <m:r>
                          <a:rPr lang="en-US" altLang="zh-CN" sz="2000" b="1" i="1" smtClean="0">
                            <a:solidFill>
                              <a:schemeClr val="tx2"/>
                            </a:solidFill>
                            <a:latin typeface="Cambria Math"/>
                          </a:rPr>
                          <m:t>𝟏</m:t>
                        </m:r>
                      </m:sup>
                    </m:sSup>
                  </m:oMath>
                </a14:m>
                <a:r>
                  <a:rPr lang="zh-CN" altLang="en-US" sz="2000" b="1" dirty="0">
                    <a:solidFill>
                      <a:schemeClr val="tx2"/>
                    </a:solidFill>
                  </a:rPr>
                  <a:t>和</a:t>
                </a:r>
                <a14:m>
                  <m:oMath xmlns:m="http://schemas.openxmlformats.org/officeDocument/2006/math">
                    <m:sSup>
                      <m:sSupPr>
                        <m:ctrlPr>
                          <a:rPr lang="en-US" altLang="zh-CN" sz="2000" b="1" i="1" dirty="0" smtClean="0">
                            <a:solidFill>
                              <a:schemeClr val="tx2"/>
                            </a:solidFill>
                            <a:latin typeface="Cambria Math" panose="02040503050406030204" pitchFamily="18" charset="0"/>
                          </a:rPr>
                        </m:ctrlPr>
                      </m:sSupPr>
                      <m:e>
                        <m:r>
                          <a:rPr lang="en-US" altLang="zh-CN" sz="2000" b="1" i="1" dirty="0" smtClean="0">
                            <a:solidFill>
                              <a:schemeClr val="tx2"/>
                            </a:solidFill>
                            <a:latin typeface="Cambria Math"/>
                          </a:rPr>
                          <m:t>(</m:t>
                        </m:r>
                        <m:r>
                          <a:rPr lang="en-US" altLang="zh-CN" sz="2000" b="1" i="1" dirty="0" smtClean="0">
                            <a:solidFill>
                              <a:schemeClr val="tx2"/>
                            </a:solidFill>
                            <a:latin typeface="Cambria Math"/>
                          </a:rPr>
                          <m:t>𝑯𝑳</m:t>
                        </m:r>
                        <m:r>
                          <a:rPr lang="en-US" altLang="zh-CN" sz="2000" b="1" i="1" dirty="0" smtClean="0">
                            <a:solidFill>
                              <a:schemeClr val="tx2"/>
                            </a:solidFill>
                            <a:latin typeface="Cambria Math"/>
                          </a:rPr>
                          <m:t>)</m:t>
                        </m:r>
                      </m:e>
                      <m:sup>
                        <m:r>
                          <a:rPr lang="en-US" altLang="zh-CN" sz="2000" b="1" i="1" dirty="0" smtClean="0">
                            <a:solidFill>
                              <a:schemeClr val="tx2"/>
                            </a:solidFill>
                            <a:latin typeface="Cambria Math"/>
                          </a:rPr>
                          <m:t>𝒑</m:t>
                        </m:r>
                        <m:r>
                          <a:rPr lang="en-US" altLang="zh-CN" sz="2000" b="1" i="1" dirty="0" smtClean="0">
                            <a:solidFill>
                              <a:schemeClr val="tx2"/>
                            </a:solidFill>
                            <a:latin typeface="Cambria Math"/>
                          </a:rPr>
                          <m:t>−</m:t>
                        </m:r>
                        <m:r>
                          <a:rPr lang="en-US" altLang="zh-CN" sz="2000" b="1" i="1" dirty="0" smtClean="0">
                            <a:solidFill>
                              <a:schemeClr val="tx2"/>
                            </a:solidFill>
                            <a:latin typeface="Cambria Math"/>
                          </a:rPr>
                          <m:t>𝟏</m:t>
                        </m:r>
                      </m:sup>
                    </m:sSup>
                    <m:r>
                      <a:rPr lang="en-US" altLang="zh-CN" sz="2000" b="1" i="1" dirty="0" smtClean="0">
                        <a:solidFill>
                          <a:schemeClr val="tx2"/>
                        </a:solidFill>
                        <a:latin typeface="Cambria Math"/>
                      </a:rPr>
                      <m:t>𝑯</m:t>
                    </m:r>
                  </m:oMath>
                </a14:m>
                <a:r>
                  <a:rPr lang="zh-CN" altLang="en-US" sz="2000" b="1" dirty="0">
                    <a:solidFill>
                      <a:schemeClr val="tx2"/>
                    </a:solidFill>
                  </a:rPr>
                  <a:t>中间夹着一个间隔层</a:t>
                </a:r>
                <a:r>
                  <a:rPr lang="en-US" altLang="zh-CN" sz="2000" b="1" i="1" dirty="0">
                    <a:solidFill>
                      <a:schemeClr val="tx2"/>
                    </a:solidFill>
                    <a:latin typeface="Times New Roman" panose="02020603050405020304" pitchFamily="18" charset="0"/>
                    <a:cs typeface="Times New Roman" panose="02020603050405020304" pitchFamily="18" charset="0"/>
                  </a:rPr>
                  <a:t>LL</a:t>
                </a:r>
                <a:r>
                  <a:rPr lang="zh-CN" altLang="en-US" sz="2000" b="1" dirty="0">
                    <a:solidFill>
                      <a:schemeClr val="tx2"/>
                    </a:solidFill>
                  </a:rPr>
                  <a:t>，类似一个间隔很小的</a:t>
                </a:r>
                <a:r>
                  <a:rPr lang="en-US" altLang="zh-CN" sz="2000" b="1" dirty="0">
                    <a:solidFill>
                      <a:schemeClr val="tx2"/>
                    </a:solidFill>
                  </a:rPr>
                  <a:t>FP</a:t>
                </a:r>
                <a:r>
                  <a:rPr lang="zh-CN" altLang="en-US" sz="2000" b="1" dirty="0">
                    <a:solidFill>
                      <a:schemeClr val="tx2"/>
                    </a:solidFill>
                  </a:rPr>
                  <a:t>标准具。</a:t>
                </a:r>
              </a:p>
            </p:txBody>
          </p:sp>
        </mc:Choice>
        <mc:Fallback xmlns="">
          <p:sp>
            <p:nvSpPr>
              <p:cNvPr id="12" name="TextBox 11"/>
              <p:cNvSpPr txBox="1">
                <a:spLocks noRot="1" noChangeAspect="1" noMove="1" noResize="1" noEditPoints="1" noAdjustHandles="1" noChangeArrowheads="1" noChangeShapeType="1" noTextEdit="1"/>
              </p:cNvSpPr>
              <p:nvPr/>
            </p:nvSpPr>
            <p:spPr>
              <a:xfrm>
                <a:off x="179512" y="4149080"/>
                <a:ext cx="8784976" cy="1600759"/>
              </a:xfrm>
              <a:prstGeom prst="rect">
                <a:avLst/>
              </a:prstGeom>
              <a:blipFill>
                <a:blip r:embed="rId16"/>
                <a:stretch>
                  <a:fillRect l="-624" t="-763" r="-693" b="-6489"/>
                </a:stretch>
              </a:blipFill>
            </p:spPr>
            <p:txBody>
              <a:bodyPr/>
              <a:lstStyle/>
              <a:p>
                <a:r>
                  <a:rPr lang="zh-CN" altLang="en-US">
                    <a:noFill/>
                  </a:rPr>
                  <a:t> </a:t>
                </a:r>
              </a:p>
            </p:txBody>
          </p:sp>
        </mc:Fallback>
      </mc:AlternateContent>
      <p:sp>
        <p:nvSpPr>
          <p:cNvPr id="13" name="右箭头 12"/>
          <p:cNvSpPr/>
          <p:nvPr/>
        </p:nvSpPr>
        <p:spPr>
          <a:xfrm>
            <a:off x="2339752" y="6097004"/>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5652120" y="5949280"/>
            <a:ext cx="484428" cy="523220"/>
          </a:xfrm>
          <a:prstGeom prst="rect">
            <a:avLst/>
          </a:prstGeom>
          <a:noFill/>
        </p:spPr>
        <p:txBody>
          <a:bodyPr wrap="none" rtlCol="0">
            <a:spAutoFit/>
          </a:bodyPr>
          <a:lstStyle/>
          <a:p>
            <a:r>
              <a:rPr lang="en-US" altLang="zh-CN" sz="2800" b="1" dirty="0">
                <a:solidFill>
                  <a:schemeClr val="tx2"/>
                </a:solidFill>
                <a:latin typeface="Times New Roman" panose="02020603050405020304" pitchFamily="18" charset="0"/>
                <a:cs typeface="Times New Roman" panose="02020603050405020304" pitchFamily="18" charset="0"/>
              </a:rPr>
              <a:t>&amp;</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94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wipe(left)">
                                      <p:cBhvr>
                                        <p:cTn id="34" dur="500"/>
                                        <p:tgtEl>
                                          <p:spTgt spid="1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干涉滤光片</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37</a:t>
            </a:fld>
            <a:endParaRPr lang="en-US" altLang="zh-CN"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620" y="1394885"/>
            <a:ext cx="4777876" cy="308461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394885"/>
            <a:ext cx="4282466" cy="3084617"/>
          </a:xfrm>
          <a:prstGeom prst="rect">
            <a:avLst/>
          </a:prstGeom>
        </p:spPr>
      </p:pic>
      <p:sp>
        <p:nvSpPr>
          <p:cNvPr id="11" name="TextBox 10"/>
          <p:cNvSpPr txBox="1"/>
          <p:nvPr/>
        </p:nvSpPr>
        <p:spPr>
          <a:xfrm>
            <a:off x="1511194" y="4479503"/>
            <a:ext cx="1475084" cy="400110"/>
          </a:xfrm>
          <a:prstGeom prst="rect">
            <a:avLst/>
          </a:prstGeom>
          <a:noFill/>
        </p:spPr>
        <p:txBody>
          <a:bodyPr wrap="none" rtlCol="0">
            <a:spAutoFit/>
          </a:bodyPr>
          <a:lstStyle/>
          <a:p>
            <a:pPr algn="just"/>
            <a:r>
              <a:rPr lang="zh-CN" altLang="en-US" sz="2000" b="1" dirty="0">
                <a:solidFill>
                  <a:schemeClr val="tx2"/>
                </a:solidFill>
              </a:rPr>
              <a:t>窄带滤光片</a:t>
            </a:r>
          </a:p>
        </p:txBody>
      </p:sp>
      <p:sp>
        <p:nvSpPr>
          <p:cNvPr id="12" name="TextBox 11"/>
          <p:cNvSpPr txBox="1"/>
          <p:nvPr/>
        </p:nvSpPr>
        <p:spPr>
          <a:xfrm>
            <a:off x="4700551" y="4479503"/>
            <a:ext cx="3894015" cy="400110"/>
          </a:xfrm>
          <a:prstGeom prst="rect">
            <a:avLst/>
          </a:prstGeom>
          <a:noFill/>
        </p:spPr>
        <p:txBody>
          <a:bodyPr wrap="none" rtlCol="0">
            <a:spAutoFit/>
          </a:bodyPr>
          <a:lstStyle/>
          <a:p>
            <a:pPr algn="just"/>
            <a:r>
              <a:rPr lang="zh-CN" altLang="en-US" sz="2000" b="1" dirty="0">
                <a:solidFill>
                  <a:schemeClr val="tx2"/>
                </a:solidFill>
                <a:latin typeface="Times New Roman" panose="02020603050405020304" pitchFamily="18" charset="0"/>
                <a:cs typeface="Times New Roman" panose="02020603050405020304" pitchFamily="18" charset="0"/>
              </a:rPr>
              <a:t>密集波分复用（</a:t>
            </a:r>
            <a:r>
              <a:rPr lang="en-US" altLang="zh-CN" sz="2000" b="1" dirty="0">
                <a:solidFill>
                  <a:schemeClr val="tx2"/>
                </a:solidFill>
                <a:latin typeface="Times New Roman" panose="02020603050405020304" pitchFamily="18" charset="0"/>
                <a:cs typeface="Times New Roman" panose="02020603050405020304" pitchFamily="18" charset="0"/>
              </a:rPr>
              <a:t>DWDM</a:t>
            </a:r>
            <a:r>
              <a:rPr lang="zh-CN" altLang="en-US" sz="2000" b="1" dirty="0">
                <a:solidFill>
                  <a:schemeClr val="tx2"/>
                </a:solidFill>
                <a:latin typeface="Times New Roman" panose="02020603050405020304" pitchFamily="18" charset="0"/>
                <a:cs typeface="Times New Roman" panose="02020603050405020304" pitchFamily="18" charset="0"/>
              </a:rPr>
              <a:t>）</a:t>
            </a:r>
            <a:r>
              <a:rPr lang="zh-CN" altLang="en-US" sz="2000" b="1" dirty="0">
                <a:solidFill>
                  <a:schemeClr val="tx2"/>
                </a:solidFill>
              </a:rPr>
              <a:t>滤光片</a:t>
            </a:r>
          </a:p>
        </p:txBody>
      </p:sp>
      <p:sp>
        <p:nvSpPr>
          <p:cNvPr id="13" name="TextBox 12"/>
          <p:cNvSpPr txBox="1"/>
          <p:nvPr/>
        </p:nvSpPr>
        <p:spPr>
          <a:xfrm>
            <a:off x="107504" y="5221649"/>
            <a:ext cx="8855753" cy="147732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zh-CN" altLang="en-US" sz="2000" b="1" dirty="0">
                <a:solidFill>
                  <a:schemeClr val="tx2"/>
                </a:solidFill>
              </a:rPr>
              <a:t>从宽谱光源中选出某个波长，采用窄带滤光片，其通带具有尖顶特征。</a:t>
            </a:r>
            <a:endParaRPr lang="en-US" altLang="zh-CN" sz="2000" b="1" dirty="0">
              <a:solidFill>
                <a:schemeClr val="tx2"/>
              </a:solidFill>
            </a:endParaRPr>
          </a:p>
          <a:p>
            <a:pPr marL="342900" indent="-342900" algn="just">
              <a:lnSpc>
                <a:spcPct val="150000"/>
              </a:lnSpc>
              <a:buFont typeface="Wingdings" panose="05000000000000000000" pitchFamily="2" charset="2"/>
              <a:buChar char="Ø"/>
            </a:pPr>
            <a:r>
              <a:rPr lang="zh-CN" altLang="en-US" sz="2000" b="1" dirty="0">
                <a:solidFill>
                  <a:schemeClr val="tx2"/>
                </a:solidFill>
              </a:rPr>
              <a:t>在光纤通信系统中，同一根光纤中传输数十个等间隔的波长，从中选出某个波长，需要具有平顶和边沿陡降特征的</a:t>
            </a:r>
            <a:r>
              <a:rPr lang="en-US" altLang="zh-CN" sz="2000" b="1" dirty="0">
                <a:solidFill>
                  <a:schemeClr val="tx2"/>
                </a:solidFill>
              </a:rPr>
              <a:t>DWDM</a:t>
            </a:r>
            <a:r>
              <a:rPr lang="zh-CN" altLang="en-US" sz="2000" b="1" dirty="0">
                <a:solidFill>
                  <a:schemeClr val="tx2"/>
                </a:solidFill>
              </a:rPr>
              <a:t>滤光片。</a:t>
            </a:r>
            <a:endParaRPr lang="en-US" altLang="zh-CN" sz="2000" b="1" dirty="0">
              <a:solidFill>
                <a:schemeClr val="tx2"/>
              </a:solidFill>
            </a:endParaRPr>
          </a:p>
        </p:txBody>
      </p:sp>
    </p:spTree>
    <p:extLst>
      <p:ext uri="{BB962C8B-B14F-4D97-AF65-F5344CB8AC3E}">
        <p14:creationId xmlns:p14="http://schemas.microsoft.com/office/powerpoint/2010/main" val="244373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干涉滤光片</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38</a:t>
            </a:fld>
            <a:endParaRPr lang="en-US" altLang="zh-CN" dirty="0"/>
          </a:p>
        </p:txBody>
      </p:sp>
      <p:sp>
        <p:nvSpPr>
          <p:cNvPr id="13" name="TextBox 12"/>
          <p:cNvSpPr txBox="1"/>
          <p:nvPr/>
        </p:nvSpPr>
        <p:spPr>
          <a:xfrm>
            <a:off x="107505" y="4442336"/>
            <a:ext cx="5256584" cy="1938992"/>
          </a:xfrm>
          <a:prstGeom prst="rect">
            <a:avLst/>
          </a:prstGeom>
          <a:noFill/>
        </p:spPr>
        <p:txBody>
          <a:bodyPr wrap="square" rtlCol="0">
            <a:spAutoFit/>
          </a:bodyPr>
          <a:lstStyle/>
          <a:p>
            <a:pPr algn="just">
              <a:lnSpc>
                <a:spcPct val="150000"/>
              </a:lnSpc>
            </a:pPr>
            <a:r>
              <a:rPr lang="en-US" altLang="zh-CN" sz="2000" b="1" dirty="0">
                <a:solidFill>
                  <a:schemeClr val="tx2"/>
                </a:solidFill>
              </a:rPr>
              <a:t>DWDM</a:t>
            </a:r>
            <a:r>
              <a:rPr lang="zh-CN" altLang="en-US" sz="2000" b="1" dirty="0">
                <a:solidFill>
                  <a:schemeClr val="tx2"/>
                </a:solidFill>
              </a:rPr>
              <a:t>滤光片的光谱陡降系数大，往往需要镀膜几十甚至一百多层，膜层的吸收和散射会降低峰值透射率，甚至影响谱线形状，因此对镀膜设备和工艺设计的要求极高。</a:t>
            </a:r>
          </a:p>
        </p:txBody>
      </p:sp>
      <p:pic>
        <p:nvPicPr>
          <p:cNvPr id="14" name="图片 13" descr="E:\20190526Work\企业合作\亿源通\论文系列\pics\TFF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195194"/>
            <a:ext cx="4735830" cy="2449830"/>
          </a:xfrm>
          <a:prstGeom prst="rect">
            <a:avLst/>
          </a:prstGeom>
          <a:noFill/>
          <a:ln>
            <a:noFill/>
          </a:ln>
        </p:spPr>
      </p:pic>
      <p:pic>
        <p:nvPicPr>
          <p:cNvPr id="15" name="图片 14" descr="https://www.alluxa.com/wp/wp-content/uploads/2017/04/LIDAR-Figure-4-Cavity-count-affects-shape-of-LIDAR-interference-filters.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3789041"/>
            <a:ext cx="2951820" cy="2844316"/>
          </a:xfrm>
          <a:prstGeom prst="rect">
            <a:avLst/>
          </a:prstGeom>
          <a:noFill/>
          <a:ln>
            <a:noFill/>
          </a:ln>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3" y="1196752"/>
            <a:ext cx="3384375" cy="2494208"/>
          </a:xfrm>
          <a:prstGeom prst="rect">
            <a:avLst/>
          </a:prstGeom>
        </p:spPr>
      </p:pic>
      <p:sp>
        <p:nvSpPr>
          <p:cNvPr id="2" name="右箭头 1"/>
          <p:cNvSpPr/>
          <p:nvPr/>
        </p:nvSpPr>
        <p:spPr>
          <a:xfrm>
            <a:off x="3707904" y="2276872"/>
            <a:ext cx="360040" cy="216024"/>
          </a:xfrm>
          <a:prstGeom prst="rightArrow">
            <a:avLst/>
          </a:prstGeom>
          <a:solidFill>
            <a:srgbClr val="006666"/>
          </a:solid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994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第</a:t>
            </a:r>
            <a:r>
              <a:rPr lang="en-US" altLang="zh-CN" dirty="0">
                <a:latin typeface="黑体" panose="02010609060101010101" pitchFamily="2" charset="-122"/>
                <a:ea typeface="黑体" panose="02010609060101010101" pitchFamily="2" charset="-122"/>
              </a:rPr>
              <a:t>4</a:t>
            </a:r>
            <a:r>
              <a:rPr lang="zh-CN" altLang="en-US" dirty="0">
                <a:latin typeface="黑体" panose="02010609060101010101" pitchFamily="2" charset="-122"/>
                <a:ea typeface="黑体" panose="02010609060101010101" pitchFamily="2" charset="-122"/>
              </a:rPr>
              <a:t>章 多光束干涉与光学薄膜</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39</a:t>
            </a:fld>
            <a:endParaRPr lang="en-US" altLang="zh-CN" dirty="0"/>
          </a:p>
        </p:txBody>
      </p:sp>
      <p:sp>
        <p:nvSpPr>
          <p:cNvPr id="6" name="TextBox 10">
            <a:extLst>
              <a:ext uri="{FF2B5EF4-FFF2-40B4-BE49-F238E27FC236}">
                <a16:creationId xmlns:a16="http://schemas.microsoft.com/office/drawing/2014/main" id="{CCFB19F2-6EFB-4EE5-AC44-255D22C9A580}"/>
              </a:ext>
            </a:extLst>
          </p:cNvPr>
          <p:cNvSpPr txBox="1">
            <a:spLocks noChangeArrowheads="1"/>
          </p:cNvSpPr>
          <p:nvPr/>
        </p:nvSpPr>
        <p:spPr bwMode="auto">
          <a:xfrm>
            <a:off x="755576" y="2332546"/>
            <a:ext cx="7920880" cy="293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4.1 </a:t>
            </a:r>
            <a:r>
              <a:rPr lang="zh-CN" altLang="en-US" b="1" dirty="0">
                <a:solidFill>
                  <a:schemeClr val="tx2"/>
                </a:solidFill>
                <a:latin typeface="+mn-ea"/>
                <a:cs typeface="Times New Roman" panose="02020603050405020304" pitchFamily="18" charset="0"/>
              </a:rPr>
              <a:t>平行平板的多光束干涉</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4.2 </a:t>
            </a:r>
            <a:r>
              <a:rPr lang="zh-CN" altLang="en-US" b="1" dirty="0">
                <a:solidFill>
                  <a:schemeClr val="tx2"/>
                </a:solidFill>
                <a:latin typeface="+mn-ea"/>
                <a:cs typeface="Times New Roman" panose="02020603050405020304" pitchFamily="18" charset="0"/>
              </a:rPr>
              <a:t>法布里</a:t>
            </a:r>
            <a:r>
              <a:rPr lang="en-US" altLang="zh-CN" b="1" dirty="0">
                <a:solidFill>
                  <a:schemeClr val="tx2"/>
                </a:solidFill>
                <a:latin typeface="+mn-ea"/>
                <a:cs typeface="Times New Roman" panose="02020603050405020304" pitchFamily="18" charset="0"/>
              </a:rPr>
              <a:t>-</a:t>
            </a:r>
            <a:r>
              <a:rPr lang="zh-CN" altLang="en-US" b="1" dirty="0">
                <a:solidFill>
                  <a:schemeClr val="tx2"/>
                </a:solidFill>
                <a:latin typeface="+mn-ea"/>
                <a:cs typeface="Times New Roman" panose="02020603050405020304" pitchFamily="18" charset="0"/>
              </a:rPr>
              <a:t>珀罗干涉仪</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chemeClr val="tx2"/>
                </a:solidFill>
                <a:latin typeface="+mn-ea"/>
                <a:cs typeface="Times New Roman" panose="02020603050405020304" pitchFamily="18" charset="0"/>
              </a:rPr>
              <a:t>4.3 </a:t>
            </a:r>
            <a:r>
              <a:rPr lang="zh-CN" altLang="en-US" b="1" dirty="0">
                <a:solidFill>
                  <a:schemeClr val="tx2"/>
                </a:solidFill>
                <a:latin typeface="+mn-ea"/>
                <a:cs typeface="Times New Roman" panose="02020603050405020304" pitchFamily="18" charset="0"/>
              </a:rPr>
              <a:t>多光束干涉原理在薄膜理论中的应用</a:t>
            </a:r>
            <a:endParaRPr lang="en-US" altLang="zh-CN" b="1" dirty="0">
              <a:solidFill>
                <a:schemeClr val="tx2"/>
              </a:solidFill>
              <a:latin typeface="+mn-ea"/>
              <a:cs typeface="Times New Roman" panose="02020603050405020304" pitchFamily="18" charset="0"/>
            </a:endParaRPr>
          </a:p>
          <a:p>
            <a:pPr eaLnBrk="1" hangingPunct="1">
              <a:lnSpc>
                <a:spcPct val="150000"/>
              </a:lnSpc>
              <a:spcBef>
                <a:spcPct val="0"/>
              </a:spcBef>
              <a:buClrTx/>
              <a:buFontTx/>
              <a:buNone/>
            </a:pPr>
            <a:r>
              <a:rPr lang="en-US" altLang="zh-CN" b="1" dirty="0">
                <a:solidFill>
                  <a:srgbClr val="FF0000"/>
                </a:solidFill>
                <a:latin typeface="+mn-ea"/>
                <a:cs typeface="Times New Roman" panose="02020603050405020304" pitchFamily="18" charset="0"/>
              </a:rPr>
              <a:t>4.4 </a:t>
            </a:r>
            <a:r>
              <a:rPr lang="zh-CN" altLang="en-US" b="1" dirty="0">
                <a:solidFill>
                  <a:srgbClr val="FF0000"/>
                </a:solidFill>
                <a:latin typeface="+mn-ea"/>
                <a:cs typeface="Times New Roman" panose="02020603050405020304" pitchFamily="18" charset="0"/>
              </a:rPr>
              <a:t>薄膜系统光学特性的矩阵计算方法</a:t>
            </a:r>
            <a:endParaRPr lang="en-US" altLang="zh-CN" b="1" dirty="0">
              <a:solidFill>
                <a:srgbClr val="FF0000"/>
              </a:solidFill>
              <a:latin typeface="+mn-ea"/>
              <a:cs typeface="Times New Roman" panose="02020603050405020304" pitchFamily="18" charset="0"/>
            </a:endParaRPr>
          </a:p>
        </p:txBody>
      </p:sp>
    </p:spTree>
    <p:extLst>
      <p:ext uri="{BB962C8B-B14F-4D97-AF65-F5344CB8AC3E}">
        <p14:creationId xmlns:p14="http://schemas.microsoft.com/office/powerpoint/2010/main" val="283683110"/>
      </p:ext>
    </p:extLst>
  </p:cSld>
  <p:clrMapOvr>
    <a:masterClrMapping/>
  </p:clrMapOvr>
  <p:transition>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平板的多光束干涉</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4</a:t>
            </a:fld>
            <a:endParaRPr lang="en-US" altLang="zh-CN"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1670804"/>
            <a:ext cx="3668610" cy="2622292"/>
          </a:xfrm>
          <a:prstGeom prst="rect">
            <a:avLst/>
          </a:prstGeom>
        </p:spPr>
      </p:pic>
      <p:sp>
        <p:nvSpPr>
          <p:cNvPr id="3" name="TextBox 2"/>
          <p:cNvSpPr txBox="1"/>
          <p:nvPr/>
        </p:nvSpPr>
        <p:spPr>
          <a:xfrm>
            <a:off x="107504" y="1392446"/>
            <a:ext cx="4968552" cy="3908762"/>
          </a:xfrm>
          <a:prstGeom prst="rect">
            <a:avLst/>
          </a:prstGeom>
          <a:noFill/>
        </p:spPr>
        <p:txBody>
          <a:bodyPr wrap="square" rtlCol="0">
            <a:spAutoFit/>
          </a:bodyPr>
          <a:lstStyle/>
          <a:p>
            <a:pPr marL="342900" indent="-342900" algn="just">
              <a:lnSpc>
                <a:spcPct val="135000"/>
              </a:lnSpc>
              <a:buFont typeface="Wingdings" panose="05000000000000000000" pitchFamily="2" charset="2"/>
              <a:buChar char="Ø"/>
            </a:pPr>
            <a:r>
              <a:rPr lang="zh-CN" altLang="en-US" sz="2000" b="1" dirty="0">
                <a:solidFill>
                  <a:schemeClr val="tx2"/>
                </a:solidFill>
              </a:rPr>
              <a:t>在平行平板的折反射过程中，实际产生许多反射光束</a:t>
            </a:r>
            <a:r>
              <a:rPr lang="en-US" altLang="zh-CN" sz="2000" b="1" dirty="0">
                <a:solidFill>
                  <a:schemeClr val="tx2"/>
                </a:solidFill>
              </a:rPr>
              <a:t>1</a:t>
            </a:r>
            <a:r>
              <a:rPr lang="zh-CN" altLang="en-US" sz="2000" b="1" dirty="0">
                <a:solidFill>
                  <a:schemeClr val="tx2"/>
                </a:solidFill>
              </a:rPr>
              <a:t>、</a:t>
            </a:r>
            <a:r>
              <a:rPr lang="en-US" altLang="zh-CN" sz="2000" b="1" dirty="0">
                <a:solidFill>
                  <a:schemeClr val="tx2"/>
                </a:solidFill>
              </a:rPr>
              <a:t>2</a:t>
            </a:r>
            <a:r>
              <a:rPr lang="zh-CN" altLang="en-US" sz="2000" b="1" dirty="0">
                <a:solidFill>
                  <a:schemeClr val="tx2"/>
                </a:solidFill>
              </a:rPr>
              <a:t>、</a:t>
            </a:r>
            <a:r>
              <a:rPr lang="en-US" altLang="zh-CN" sz="2000" b="1" dirty="0">
                <a:solidFill>
                  <a:schemeClr val="tx2"/>
                </a:solidFill>
              </a:rPr>
              <a:t>3···</a:t>
            </a:r>
            <a:r>
              <a:rPr lang="zh-CN" altLang="en-US" sz="2000" b="1" dirty="0">
                <a:solidFill>
                  <a:schemeClr val="tx2"/>
                </a:solidFill>
              </a:rPr>
              <a:t>和透射光束</a:t>
            </a:r>
            <a:r>
              <a:rPr lang="en-US" altLang="zh-CN" sz="2000" b="1" dirty="0">
                <a:solidFill>
                  <a:schemeClr val="tx2"/>
                </a:solidFill>
              </a:rPr>
              <a:t>1</a:t>
            </a:r>
            <a:r>
              <a:rPr lang="en-US" altLang="zh-CN" sz="2000" b="1" dirty="0">
                <a:solidFill>
                  <a:schemeClr val="tx2"/>
                </a:solidFill>
                <a:latin typeface="Times New Roman" panose="02020603050405020304"/>
                <a:cs typeface="Times New Roman" panose="02020603050405020304"/>
              </a:rPr>
              <a:t>ʹ</a:t>
            </a:r>
            <a:r>
              <a:rPr lang="zh-CN" altLang="en-US" sz="2000" b="1" dirty="0">
                <a:solidFill>
                  <a:schemeClr val="tx2"/>
                </a:solidFill>
              </a:rPr>
              <a:t>、</a:t>
            </a:r>
            <a:r>
              <a:rPr lang="en-US" altLang="zh-CN" sz="2000" b="1" dirty="0">
                <a:solidFill>
                  <a:schemeClr val="tx2"/>
                </a:solidFill>
              </a:rPr>
              <a:t>2</a:t>
            </a:r>
            <a:r>
              <a:rPr lang="en-US" altLang="zh-CN" sz="2000" b="1" dirty="0">
                <a:solidFill>
                  <a:schemeClr val="tx2"/>
                </a:solidFill>
                <a:latin typeface="Times New Roman" panose="02020603050405020304"/>
                <a:cs typeface="Times New Roman" panose="02020603050405020304"/>
              </a:rPr>
              <a:t> ʹ </a:t>
            </a:r>
            <a:r>
              <a:rPr lang="zh-CN" altLang="en-US" sz="2000" b="1" dirty="0">
                <a:solidFill>
                  <a:schemeClr val="tx2"/>
                </a:solidFill>
              </a:rPr>
              <a:t>、</a:t>
            </a:r>
            <a:r>
              <a:rPr lang="en-US" altLang="zh-CN" sz="2000" b="1" dirty="0">
                <a:solidFill>
                  <a:schemeClr val="tx2"/>
                </a:solidFill>
              </a:rPr>
              <a:t>3</a:t>
            </a:r>
            <a:r>
              <a:rPr lang="en-US" altLang="zh-CN" sz="2000" b="1" dirty="0">
                <a:solidFill>
                  <a:schemeClr val="tx2"/>
                </a:solidFill>
                <a:latin typeface="Times New Roman" panose="02020603050405020304"/>
                <a:cs typeface="Times New Roman" panose="02020603050405020304"/>
              </a:rPr>
              <a:t> ʹ </a:t>
            </a:r>
            <a:r>
              <a:rPr lang="en-US" altLang="zh-CN" sz="2000" b="1" dirty="0">
                <a:solidFill>
                  <a:schemeClr val="tx2"/>
                </a:solidFill>
              </a:rPr>
              <a:t>···</a:t>
            </a:r>
          </a:p>
          <a:p>
            <a:pPr marL="342900" indent="-342900" algn="just">
              <a:lnSpc>
                <a:spcPct val="135000"/>
              </a:lnSpc>
              <a:spcBef>
                <a:spcPts val="600"/>
              </a:spcBef>
              <a:buFont typeface="Wingdings" panose="05000000000000000000" pitchFamily="2" charset="2"/>
              <a:buChar char="Ø"/>
            </a:pPr>
            <a:r>
              <a:rPr lang="zh-CN" altLang="en-US" sz="2000" b="1" dirty="0">
                <a:solidFill>
                  <a:schemeClr val="tx2"/>
                </a:solidFill>
              </a:rPr>
              <a:t>考虑折射率为</a:t>
            </a:r>
            <a:r>
              <a:rPr lang="en-US" altLang="zh-CN" sz="2000" b="1" dirty="0">
                <a:solidFill>
                  <a:schemeClr val="tx2"/>
                </a:solidFill>
              </a:rPr>
              <a:t>1.52</a:t>
            </a:r>
            <a:r>
              <a:rPr lang="zh-CN" altLang="en-US" sz="2000" b="1" dirty="0">
                <a:solidFill>
                  <a:schemeClr val="tx2"/>
                </a:solidFill>
              </a:rPr>
              <a:t>的玻璃平板，置于空气中，界面反射率</a:t>
            </a:r>
            <a:r>
              <a:rPr lang="en-US" altLang="zh-CN" sz="2000" b="1" dirty="0">
                <a:solidFill>
                  <a:schemeClr val="tx2"/>
                </a:solidFill>
              </a:rPr>
              <a:t>~4%</a:t>
            </a:r>
            <a:r>
              <a:rPr lang="zh-CN" altLang="en-US" sz="2000" b="1" dirty="0">
                <a:solidFill>
                  <a:schemeClr val="tx2"/>
                </a:solidFill>
              </a:rPr>
              <a:t>，反射光中只有光束</a:t>
            </a:r>
            <a:r>
              <a:rPr lang="en-US" altLang="zh-CN" sz="2000" b="1" dirty="0">
                <a:solidFill>
                  <a:schemeClr val="tx2"/>
                </a:solidFill>
              </a:rPr>
              <a:t>1</a:t>
            </a:r>
            <a:r>
              <a:rPr lang="zh-CN" altLang="en-US" sz="2000" b="1" dirty="0">
                <a:solidFill>
                  <a:schemeClr val="tx2"/>
                </a:solidFill>
              </a:rPr>
              <a:t>、</a:t>
            </a:r>
            <a:r>
              <a:rPr lang="en-US" altLang="zh-CN" sz="2000" b="1" dirty="0">
                <a:solidFill>
                  <a:schemeClr val="tx2"/>
                </a:solidFill>
              </a:rPr>
              <a:t>2</a:t>
            </a:r>
            <a:r>
              <a:rPr lang="zh-CN" altLang="en-US" sz="2000" b="1" dirty="0">
                <a:solidFill>
                  <a:schemeClr val="tx2"/>
                </a:solidFill>
              </a:rPr>
              <a:t>的振幅接近，光束</a:t>
            </a:r>
            <a:r>
              <a:rPr lang="en-US" altLang="zh-CN" sz="2000" b="1" dirty="0">
                <a:solidFill>
                  <a:schemeClr val="tx2"/>
                </a:solidFill>
              </a:rPr>
              <a:t>3</a:t>
            </a:r>
            <a:r>
              <a:rPr lang="zh-CN" altLang="en-US" sz="2000" b="1" dirty="0">
                <a:solidFill>
                  <a:schemeClr val="tx2"/>
                </a:solidFill>
              </a:rPr>
              <a:t>的振幅小将近两个数量级，因此在前面的干涉分析中，仅取前两束光，可以得到很好的近似（透射光中类同）。</a:t>
            </a:r>
            <a:endParaRPr lang="en-US" altLang="zh-CN" sz="2000" b="1" dirty="0">
              <a:solidFill>
                <a:schemeClr val="tx2"/>
              </a:solidFill>
            </a:endParaRPr>
          </a:p>
        </p:txBody>
      </p:sp>
      <p:sp>
        <p:nvSpPr>
          <p:cNvPr id="6" name="矩形 5"/>
          <p:cNvSpPr/>
          <p:nvPr/>
        </p:nvSpPr>
        <p:spPr>
          <a:xfrm>
            <a:off x="107504" y="5373216"/>
            <a:ext cx="8853186" cy="923330"/>
          </a:xfrm>
          <a:prstGeom prst="rect">
            <a:avLst/>
          </a:prstGeom>
          <a:noFill/>
        </p:spPr>
        <p:txBody>
          <a:bodyPr wrap="square" rtlCol="0">
            <a:spAutoFit/>
          </a:bodyPr>
          <a:lstStyle/>
          <a:p>
            <a:pPr marL="342900" indent="-342900" algn="just">
              <a:lnSpc>
                <a:spcPct val="135000"/>
              </a:lnSpc>
              <a:buFont typeface="Wingdings" panose="05000000000000000000" pitchFamily="2" charset="2"/>
              <a:buChar char="Ø"/>
            </a:pPr>
            <a:r>
              <a:rPr lang="zh-CN" altLang="en-US" sz="2000" b="1" dirty="0">
                <a:solidFill>
                  <a:schemeClr val="tx2"/>
                </a:solidFill>
              </a:rPr>
              <a:t>当界面反射率较高时（比如镀膜或者采用高折射率的平板介质），仅取前两束光进行分析则精度不够，需要考虑多光束干涉的问题。</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薄膜界面处的电磁场</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40</a:t>
            </a:fld>
            <a:endParaRPr lang="en-US" altLang="zh-CN" dirty="0"/>
          </a:p>
        </p:txBody>
      </p:sp>
      <p:sp>
        <p:nvSpPr>
          <p:cNvPr id="7" name="TextBox 6"/>
          <p:cNvSpPr txBox="1"/>
          <p:nvPr/>
        </p:nvSpPr>
        <p:spPr>
          <a:xfrm>
            <a:off x="4081290" y="1119791"/>
            <a:ext cx="4955206" cy="2630913"/>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tx2"/>
                </a:solidFill>
              </a:rPr>
              <a:t>在界面</a:t>
            </a:r>
            <a:r>
              <a:rPr lang="en-US" altLang="zh-CN" sz="1600" b="1" i="1" dirty="0">
                <a:solidFill>
                  <a:schemeClr val="tx2"/>
                </a:solidFill>
              </a:rPr>
              <a:t>m</a:t>
            </a:r>
            <a:r>
              <a:rPr lang="zh-CN" altLang="en-US" sz="1600" b="1" dirty="0">
                <a:solidFill>
                  <a:schemeClr val="tx2"/>
                </a:solidFill>
              </a:rPr>
              <a:t>的上侧有入射电磁场</a:t>
            </a:r>
            <a:r>
              <a:rPr lang="en-US" altLang="zh-CN" sz="1600" b="1" i="1" dirty="0" err="1">
                <a:solidFill>
                  <a:schemeClr val="tx2"/>
                </a:solidFill>
              </a:rPr>
              <a:t>E</a:t>
            </a:r>
            <a:r>
              <a:rPr lang="en-US" altLang="zh-CN" sz="1600" b="1" i="1" baseline="-25000" dirty="0" err="1">
                <a:solidFill>
                  <a:schemeClr val="tx2"/>
                </a:solidFill>
              </a:rPr>
              <a:t>im</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im</a:t>
            </a:r>
            <a:r>
              <a:rPr lang="zh-CN" altLang="en-US" sz="1600" b="1" dirty="0">
                <a:solidFill>
                  <a:schemeClr val="tx2"/>
                </a:solidFill>
              </a:rPr>
              <a:t>和反射电磁场</a:t>
            </a:r>
            <a:r>
              <a:rPr lang="en-US" altLang="zh-CN" sz="1600" b="1" i="1" dirty="0">
                <a:solidFill>
                  <a:schemeClr val="tx2"/>
                </a:solidFill>
              </a:rPr>
              <a:t>E</a:t>
            </a:r>
            <a:r>
              <a:rPr lang="en-US" altLang="zh-CN" sz="1600" b="1" i="1" baseline="-25000" dirty="0">
                <a:solidFill>
                  <a:schemeClr val="tx2"/>
                </a:solidFill>
              </a:rPr>
              <a:t>rm</a:t>
            </a:r>
            <a:r>
              <a:rPr lang="zh-CN" altLang="en-US" sz="1600" b="1" dirty="0">
                <a:solidFill>
                  <a:schemeClr val="tx2"/>
                </a:solidFill>
              </a:rPr>
              <a:t>、</a:t>
            </a:r>
            <a:r>
              <a:rPr lang="en-US" altLang="zh-CN" sz="1600" b="1" i="1" dirty="0" err="1">
                <a:solidFill>
                  <a:schemeClr val="tx2"/>
                </a:solidFill>
              </a:rPr>
              <a:t>H</a:t>
            </a:r>
            <a:r>
              <a:rPr lang="en-US" altLang="zh-CN" sz="1600" b="1" i="1" baseline="-25000" dirty="0" err="1">
                <a:solidFill>
                  <a:schemeClr val="tx2"/>
                </a:solidFill>
              </a:rPr>
              <a:t>rm</a:t>
            </a:r>
            <a:r>
              <a:rPr lang="en-US" altLang="zh-CN" sz="1600" b="1" i="1" baseline="-25000" dirty="0">
                <a:solidFill>
                  <a:schemeClr val="tx2"/>
                </a:solidFill>
              </a:rPr>
              <a:t> </a:t>
            </a:r>
            <a:r>
              <a:rPr lang="zh-CN" altLang="en-US" sz="1600" b="1" dirty="0">
                <a:solidFill>
                  <a:schemeClr val="tx2"/>
                </a:solidFill>
              </a:rPr>
              <a:t>，下侧有透射电磁场</a:t>
            </a:r>
            <a:r>
              <a:rPr lang="en-US" altLang="zh-CN" sz="1600" b="1" i="1" dirty="0" err="1">
                <a:solidFill>
                  <a:schemeClr val="tx2"/>
                </a:solidFill>
              </a:rPr>
              <a:t>E</a:t>
            </a:r>
            <a:r>
              <a:rPr lang="en-US" altLang="zh-CN" sz="1600" b="1" i="1" baseline="-25000" dirty="0" err="1">
                <a:solidFill>
                  <a:schemeClr val="tx2"/>
                </a:solidFill>
              </a:rPr>
              <a:t>tm</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tm</a:t>
            </a:r>
            <a:r>
              <a:rPr lang="zh-CN" altLang="en-US" sz="1600" b="1" dirty="0">
                <a:solidFill>
                  <a:schemeClr val="tx2"/>
                </a:solidFill>
              </a:rPr>
              <a:t>和来自后续膜系的反射电磁场</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a:t>
            </a:r>
            <a:r>
              <a:rPr lang="en-US" altLang="zh-CN" sz="1600" b="1" i="1" dirty="0" err="1">
                <a:solidFill>
                  <a:schemeClr val="tx2"/>
                </a:solidFill>
              </a:rPr>
              <a:t>H</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 </a:t>
            </a:r>
            <a:r>
              <a:rPr lang="zh-CN" altLang="en-US" sz="1600" b="1" dirty="0">
                <a:solidFill>
                  <a:schemeClr val="tx2"/>
                </a:solidFill>
              </a:rPr>
              <a:t>。</a:t>
            </a:r>
            <a:endParaRPr lang="en-US" altLang="zh-CN" sz="1600" b="1" dirty="0">
              <a:solidFill>
                <a:schemeClr val="tx2"/>
              </a:solidFill>
            </a:endParaRPr>
          </a:p>
          <a:p>
            <a:pPr marL="342900" indent="-342900" algn="just">
              <a:lnSpc>
                <a:spcPct val="150000"/>
              </a:lnSpc>
              <a:buFont typeface="+mj-lt"/>
              <a:buAutoNum type="arabicPeriod"/>
            </a:pPr>
            <a:r>
              <a:rPr lang="zh-CN" altLang="en-US" sz="1600" b="1" dirty="0">
                <a:solidFill>
                  <a:schemeClr val="tx2"/>
                </a:solidFill>
              </a:rPr>
              <a:t>注意界面</a:t>
            </a:r>
            <a:r>
              <a:rPr lang="en-US" altLang="zh-CN" sz="1600" b="1" i="1" dirty="0">
                <a:solidFill>
                  <a:schemeClr val="tx2"/>
                </a:solidFill>
              </a:rPr>
              <a:t>m</a:t>
            </a:r>
            <a:r>
              <a:rPr lang="zh-CN" altLang="en-US" sz="1600" b="1" dirty="0">
                <a:solidFill>
                  <a:schemeClr val="tx2"/>
                </a:solidFill>
              </a:rPr>
              <a:t>上侧的反射电磁场，包括该界面对入射电磁场</a:t>
            </a:r>
            <a:r>
              <a:rPr lang="en-US" altLang="zh-CN" sz="1600" b="1" i="1" dirty="0" err="1">
                <a:solidFill>
                  <a:schemeClr val="tx2"/>
                </a:solidFill>
              </a:rPr>
              <a:t>E</a:t>
            </a:r>
            <a:r>
              <a:rPr lang="en-US" altLang="zh-CN" sz="1600" b="1" i="1" baseline="-25000" dirty="0" err="1">
                <a:solidFill>
                  <a:schemeClr val="tx2"/>
                </a:solidFill>
              </a:rPr>
              <a:t>im</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im</a:t>
            </a:r>
            <a:r>
              <a:rPr lang="zh-CN" altLang="en-US" sz="1600" b="1" dirty="0">
                <a:solidFill>
                  <a:schemeClr val="tx2"/>
                </a:solidFill>
              </a:rPr>
              <a:t>的直接反射部分，以及该界面下侧来自后续膜系的反射电磁场</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a:t>
            </a:r>
            <a:r>
              <a:rPr lang="en-US" altLang="zh-CN" sz="1600" b="1" i="1" dirty="0" err="1">
                <a:solidFill>
                  <a:schemeClr val="tx2"/>
                </a:solidFill>
              </a:rPr>
              <a:t>H</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的折射部分，在此以</a:t>
            </a:r>
            <a:r>
              <a:rPr lang="en-US" altLang="zh-CN" sz="1600" b="1" i="1" dirty="0">
                <a:solidFill>
                  <a:schemeClr val="tx2"/>
                </a:solidFill>
              </a:rPr>
              <a:t>E</a:t>
            </a:r>
            <a:r>
              <a:rPr lang="en-US" altLang="zh-CN" sz="1600" b="1" i="1" baseline="-25000" dirty="0">
                <a:solidFill>
                  <a:schemeClr val="tx2"/>
                </a:solidFill>
              </a:rPr>
              <a:t>rm</a:t>
            </a:r>
            <a:r>
              <a:rPr lang="zh-CN" altLang="en-US" sz="1600" b="1" dirty="0">
                <a:solidFill>
                  <a:schemeClr val="tx2"/>
                </a:solidFill>
              </a:rPr>
              <a:t>、</a:t>
            </a:r>
            <a:r>
              <a:rPr lang="en-US" altLang="zh-CN" sz="1600" b="1" i="1" dirty="0" err="1">
                <a:solidFill>
                  <a:schemeClr val="tx2"/>
                </a:solidFill>
              </a:rPr>
              <a:t>H</a:t>
            </a:r>
            <a:r>
              <a:rPr lang="en-US" altLang="zh-CN" sz="1600" b="1" i="1" baseline="-25000" dirty="0" err="1">
                <a:solidFill>
                  <a:schemeClr val="tx2"/>
                </a:solidFill>
              </a:rPr>
              <a:t>rm</a:t>
            </a:r>
            <a:r>
              <a:rPr lang="zh-CN" altLang="en-US" sz="1600" b="1" dirty="0">
                <a:solidFill>
                  <a:schemeClr val="tx2"/>
                </a:solidFill>
              </a:rPr>
              <a:t>表示其综合效果。</a:t>
            </a:r>
          </a:p>
        </p:txBody>
      </p:sp>
      <p:grpSp>
        <p:nvGrpSpPr>
          <p:cNvPr id="16" name="组合 15">
            <a:extLst>
              <a:ext uri="{FF2B5EF4-FFF2-40B4-BE49-F238E27FC236}">
                <a16:creationId xmlns:a16="http://schemas.microsoft.com/office/drawing/2014/main" id="{8D3B0953-DDF5-4189-B28C-C6965888B410}"/>
              </a:ext>
            </a:extLst>
          </p:cNvPr>
          <p:cNvGrpSpPr/>
          <p:nvPr/>
        </p:nvGrpSpPr>
        <p:grpSpPr>
          <a:xfrm>
            <a:off x="107504" y="1124744"/>
            <a:ext cx="3901778" cy="3558848"/>
            <a:chOff x="66005" y="1028225"/>
            <a:chExt cx="3901778" cy="3558848"/>
          </a:xfrm>
        </p:grpSpPr>
        <p:pic>
          <p:nvPicPr>
            <p:cNvPr id="13" name="图片 12">
              <a:extLst>
                <a:ext uri="{FF2B5EF4-FFF2-40B4-BE49-F238E27FC236}">
                  <a16:creationId xmlns:a16="http://schemas.microsoft.com/office/drawing/2014/main" id="{1A341026-3D66-4EC3-86AA-A9BC3C8CB88F}"/>
                </a:ext>
              </a:extLst>
            </p:cNvPr>
            <p:cNvPicPr>
              <a:picLocks noChangeAspect="1"/>
            </p:cNvPicPr>
            <p:nvPr/>
          </p:nvPicPr>
          <p:blipFill>
            <a:blip r:embed="rId4"/>
            <a:stretch>
              <a:fillRect/>
            </a:stretch>
          </p:blipFill>
          <p:spPr>
            <a:xfrm>
              <a:off x="66005" y="1028225"/>
              <a:ext cx="3901778" cy="3558848"/>
            </a:xfrm>
            <a:prstGeom prst="rect">
              <a:avLst/>
            </a:prstGeom>
          </p:spPr>
        </p:pic>
        <p:sp>
          <p:nvSpPr>
            <p:cNvPr id="4" name="文本框 3">
              <a:extLst>
                <a:ext uri="{FF2B5EF4-FFF2-40B4-BE49-F238E27FC236}">
                  <a16:creationId xmlns:a16="http://schemas.microsoft.com/office/drawing/2014/main" id="{538F44A5-8B15-4E0A-9751-F0D15EA1A4EF}"/>
                </a:ext>
              </a:extLst>
            </p:cNvPr>
            <p:cNvSpPr txBox="1"/>
            <p:nvPr/>
          </p:nvSpPr>
          <p:spPr>
            <a:xfrm>
              <a:off x="1763688" y="2417144"/>
              <a:ext cx="769763" cy="369332"/>
            </a:xfrm>
            <a:prstGeom prst="rect">
              <a:avLst/>
            </a:prstGeom>
            <a:noFill/>
          </p:spPr>
          <p:txBody>
            <a:bodyPr wrap="none" rtlCol="0">
              <a:spAutoFit/>
            </a:bodyPr>
            <a:lstStyle/>
            <a:p>
              <a:r>
                <a:rPr lang="en-US" altLang="zh-CN" b="1" i="1" dirty="0">
                  <a:solidFill>
                    <a:srgbClr val="FF0000"/>
                  </a:solidFill>
                </a:rPr>
                <a:t>E</a:t>
              </a:r>
              <a:r>
                <a:rPr lang="en-US" altLang="zh-CN" b="1" i="1" baseline="-25000" dirty="0">
                  <a:solidFill>
                    <a:srgbClr val="FF0000"/>
                  </a:solidFill>
                </a:rPr>
                <a:t>s</a:t>
              </a:r>
              <a:r>
                <a:rPr lang="en-US" altLang="zh-CN" b="1" dirty="0">
                  <a:solidFill>
                    <a:srgbClr val="FF0000"/>
                  </a:solidFill>
                </a:rPr>
                <a:t>, </a:t>
              </a:r>
              <a:r>
                <a:rPr lang="en-US" altLang="zh-CN" b="1" i="1" dirty="0">
                  <a:solidFill>
                    <a:srgbClr val="FF0000"/>
                  </a:solidFill>
                </a:rPr>
                <a:t>H</a:t>
              </a:r>
              <a:r>
                <a:rPr lang="en-US" altLang="zh-CN" b="1" i="1" baseline="-25000" dirty="0">
                  <a:solidFill>
                    <a:srgbClr val="FF0000"/>
                  </a:solidFill>
                </a:rPr>
                <a:t>p</a:t>
              </a:r>
              <a:endParaRPr lang="zh-CN" altLang="en-US" b="1" i="1" baseline="-25000" dirty="0">
                <a:solidFill>
                  <a:srgbClr val="FF0000"/>
                </a:solidFill>
              </a:endParaRPr>
            </a:p>
          </p:txBody>
        </p:sp>
      </p:grpSp>
      <p:sp>
        <p:nvSpPr>
          <p:cNvPr id="18" name="文本框 17">
            <a:extLst>
              <a:ext uri="{FF2B5EF4-FFF2-40B4-BE49-F238E27FC236}">
                <a16:creationId xmlns:a16="http://schemas.microsoft.com/office/drawing/2014/main" id="{6606446F-B25E-47C5-9ED8-37CB68898F7F}"/>
              </a:ext>
            </a:extLst>
          </p:cNvPr>
          <p:cNvSpPr txBox="1"/>
          <p:nvPr/>
        </p:nvSpPr>
        <p:spPr>
          <a:xfrm>
            <a:off x="107504" y="4653136"/>
            <a:ext cx="4608512" cy="1292085"/>
          </a:xfrm>
          <a:prstGeom prst="rect">
            <a:avLst/>
          </a:prstGeom>
          <a:noFill/>
        </p:spPr>
        <p:txBody>
          <a:bodyPr wrap="square" rtlCol="0">
            <a:spAutoFit/>
          </a:bodyPr>
          <a:lstStyle/>
          <a:p>
            <a:pPr marL="342900" indent="-342900" algn="just">
              <a:lnSpc>
                <a:spcPct val="125000"/>
              </a:lnSpc>
              <a:buFont typeface="+mj-lt"/>
              <a:buAutoNum type="arabicPeriod" startAt="3"/>
            </a:pPr>
            <a:r>
              <a:rPr lang="zh-CN" altLang="en-US" sz="1600" b="1" dirty="0"/>
              <a:t>界面</a:t>
            </a:r>
            <a:r>
              <a:rPr lang="en-US" altLang="zh-CN" sz="1600" b="1" i="1" dirty="0"/>
              <a:t>m</a:t>
            </a:r>
            <a:r>
              <a:rPr lang="zh-CN" altLang="en-US" sz="1600" b="1" dirty="0"/>
              <a:t>下侧的透射电场</a:t>
            </a:r>
            <a:r>
              <a:rPr lang="en-US" altLang="zh-CN" sz="1600" b="1" i="1" dirty="0" err="1">
                <a:solidFill>
                  <a:schemeClr val="tx2"/>
                </a:solidFill>
              </a:rPr>
              <a:t>E</a:t>
            </a:r>
            <a:r>
              <a:rPr lang="en-US" altLang="zh-CN" sz="1600" b="1" i="1" baseline="-25000" dirty="0" err="1">
                <a:solidFill>
                  <a:schemeClr val="tx2"/>
                </a:solidFill>
              </a:rPr>
              <a:t>tm</a:t>
            </a:r>
            <a:r>
              <a:rPr lang="zh-CN" altLang="en-US" sz="1600" b="1" dirty="0"/>
              <a:t>传输至界面</a:t>
            </a:r>
            <a:r>
              <a:rPr lang="en-US" altLang="zh-CN" sz="1600" b="1" i="1" dirty="0"/>
              <a:t>m</a:t>
            </a:r>
            <a:r>
              <a:rPr lang="en-US" altLang="zh-CN" sz="1600" b="1" dirty="0"/>
              <a:t>+1</a:t>
            </a:r>
            <a:r>
              <a:rPr lang="zh-CN" altLang="en-US" sz="1600" b="1" dirty="0"/>
              <a:t>上侧，变成</a:t>
            </a:r>
            <a:r>
              <a:rPr lang="en-US" altLang="zh-CN" sz="1600" b="1" i="1" dirty="0" err="1">
                <a:solidFill>
                  <a:schemeClr val="tx2"/>
                </a:solidFill>
              </a:rPr>
              <a:t>E</a:t>
            </a:r>
            <a:r>
              <a:rPr lang="en-US" altLang="zh-CN" sz="1600" b="1" i="1" baseline="-25000" dirty="0" err="1">
                <a:solidFill>
                  <a:schemeClr val="tx2"/>
                </a:solidFill>
              </a:rPr>
              <a:t>i</a:t>
            </a:r>
            <a:r>
              <a:rPr lang="en-US" altLang="zh-CN" sz="1600" b="1" baseline="-25000" dirty="0">
                <a:solidFill>
                  <a:schemeClr val="tx2"/>
                </a:solidFill>
              </a:rPr>
              <a:t>(</a:t>
            </a:r>
            <a:r>
              <a:rPr lang="en-US" altLang="zh-CN" sz="1600" b="1" i="1" baseline="-25000" dirty="0">
                <a:solidFill>
                  <a:schemeClr val="tx2"/>
                </a:solidFill>
              </a:rPr>
              <a:t>m+1</a:t>
            </a:r>
            <a:r>
              <a:rPr lang="en-US" altLang="zh-CN" sz="1600" b="1" baseline="-25000" dirty="0">
                <a:solidFill>
                  <a:schemeClr val="tx2"/>
                </a:solidFill>
              </a:rPr>
              <a:t>)</a:t>
            </a:r>
            <a:r>
              <a:rPr lang="zh-CN" altLang="en-US" sz="1600" b="1" dirty="0"/>
              <a:t>；界面</a:t>
            </a:r>
            <a:r>
              <a:rPr lang="en-US" altLang="zh-CN" sz="1600" b="1" i="1" dirty="0"/>
              <a:t>m</a:t>
            </a:r>
            <a:r>
              <a:rPr lang="en-US" altLang="zh-CN" sz="1600" b="1" dirty="0"/>
              <a:t>+1</a:t>
            </a:r>
            <a:r>
              <a:rPr lang="zh-CN" altLang="en-US" sz="1600" b="1" dirty="0"/>
              <a:t>上侧来自后续膜系的反射电场</a:t>
            </a:r>
            <a:r>
              <a:rPr lang="en-US" altLang="zh-CN" sz="1600" b="1" i="1" dirty="0">
                <a:solidFill>
                  <a:schemeClr val="tx2"/>
                </a:solidFill>
              </a:rPr>
              <a:t>E</a:t>
            </a:r>
            <a:r>
              <a:rPr lang="en-US" altLang="zh-CN" sz="1600" b="1" i="1" baseline="-25000" dirty="0">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t>，从界面</a:t>
            </a:r>
            <a:r>
              <a:rPr lang="en-US" altLang="zh-CN" sz="1600" b="1" i="1" dirty="0"/>
              <a:t>m</a:t>
            </a:r>
            <a:r>
              <a:rPr lang="en-US" altLang="zh-CN" sz="1600" b="1" dirty="0"/>
              <a:t>+1</a:t>
            </a:r>
            <a:r>
              <a:rPr lang="zh-CN" altLang="en-US" sz="1600" b="1" dirty="0"/>
              <a:t>传输至界面</a:t>
            </a:r>
            <a:r>
              <a:rPr lang="en-US" altLang="zh-CN" sz="1600" b="1" i="1" dirty="0"/>
              <a:t>m</a:t>
            </a:r>
            <a:r>
              <a:rPr lang="zh-CN" altLang="en-US" sz="1600" b="1" dirty="0"/>
              <a:t>，变成</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t>。满足关系：</a:t>
            </a:r>
          </a:p>
        </p:txBody>
      </p:sp>
      <p:grpSp>
        <p:nvGrpSpPr>
          <p:cNvPr id="2" name="组合 1">
            <a:extLst>
              <a:ext uri="{FF2B5EF4-FFF2-40B4-BE49-F238E27FC236}">
                <a16:creationId xmlns:a16="http://schemas.microsoft.com/office/drawing/2014/main" id="{59E4DA7F-0A8B-415F-87D7-8562C6FD332A}"/>
              </a:ext>
            </a:extLst>
          </p:cNvPr>
          <p:cNvGrpSpPr/>
          <p:nvPr/>
        </p:nvGrpSpPr>
        <p:grpSpPr>
          <a:xfrm>
            <a:off x="121256" y="5989464"/>
            <a:ext cx="4875156" cy="823912"/>
            <a:chOff x="121256" y="5989464"/>
            <a:chExt cx="4875156" cy="823912"/>
          </a:xfrm>
        </p:grpSpPr>
        <p:graphicFrame>
          <p:nvGraphicFramePr>
            <p:cNvPr id="19" name="对象 18">
              <a:extLst>
                <a:ext uri="{FF2B5EF4-FFF2-40B4-BE49-F238E27FC236}">
                  <a16:creationId xmlns:a16="http://schemas.microsoft.com/office/drawing/2014/main" id="{2DE49D95-A96F-41BD-B5FF-56420B143EB2}"/>
                </a:ext>
              </a:extLst>
            </p:cNvPr>
            <p:cNvGraphicFramePr>
              <a:graphicFrameLocks noChangeAspect="1"/>
            </p:cNvGraphicFramePr>
            <p:nvPr>
              <p:extLst>
                <p:ext uri="{D42A27DB-BD31-4B8C-83A1-F6EECF244321}">
                  <p14:modId xmlns:p14="http://schemas.microsoft.com/office/powerpoint/2010/main" val="1326353459"/>
                </p:ext>
              </p:extLst>
            </p:nvPr>
          </p:nvGraphicFramePr>
          <p:xfrm>
            <a:off x="121256" y="5989464"/>
            <a:ext cx="2530475" cy="823912"/>
          </p:xfrm>
          <a:graphic>
            <a:graphicData uri="http://schemas.openxmlformats.org/presentationml/2006/ole">
              <mc:AlternateContent xmlns:mc="http://schemas.openxmlformats.org/markup-compatibility/2006">
                <mc:Choice xmlns:v="urn:schemas-microsoft-com:vml" Requires="v">
                  <p:oleObj spid="_x0000_s96528" name="Equation" r:id="rId5" imgW="1638000" imgH="533160" progId="Equation.DSMT4">
                    <p:embed/>
                  </p:oleObj>
                </mc:Choice>
                <mc:Fallback>
                  <p:oleObj name="Equation" r:id="rId5" imgW="1638000" imgH="533160" progId="Equation.DSMT4">
                    <p:embed/>
                    <p:pic>
                      <p:nvPicPr>
                        <p:cNvPr id="0" name=""/>
                        <p:cNvPicPr/>
                        <p:nvPr/>
                      </p:nvPicPr>
                      <p:blipFill>
                        <a:blip r:embed="rId6"/>
                        <a:stretch>
                          <a:fillRect/>
                        </a:stretch>
                      </p:blipFill>
                      <p:spPr>
                        <a:xfrm>
                          <a:off x="121256" y="5989464"/>
                          <a:ext cx="2530475" cy="82391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C000EF35-EF99-4DC7-85A3-A98A86DC06A8}"/>
                </a:ext>
              </a:extLst>
            </p:cNvPr>
            <p:cNvGraphicFramePr>
              <a:graphicFrameLocks noChangeAspect="1"/>
            </p:cNvGraphicFramePr>
            <p:nvPr>
              <p:extLst>
                <p:ext uri="{D42A27DB-BD31-4B8C-83A1-F6EECF244321}">
                  <p14:modId xmlns:p14="http://schemas.microsoft.com/office/powerpoint/2010/main" val="153894943"/>
                </p:ext>
              </p:extLst>
            </p:nvPr>
          </p:nvGraphicFramePr>
          <p:xfrm>
            <a:off x="3166167" y="6093296"/>
            <a:ext cx="1830245" cy="567376"/>
          </p:xfrm>
          <a:graphic>
            <a:graphicData uri="http://schemas.openxmlformats.org/presentationml/2006/ole">
              <mc:AlternateContent xmlns:mc="http://schemas.openxmlformats.org/markup-compatibility/2006">
                <mc:Choice xmlns:v="urn:schemas-microsoft-com:vml" Requires="v">
                  <p:oleObj spid="_x0000_s96529" name="Equation" r:id="rId7" imgW="1269720" imgH="393480" progId="Equation.DSMT4">
                    <p:embed/>
                  </p:oleObj>
                </mc:Choice>
                <mc:Fallback>
                  <p:oleObj name="Equation" r:id="rId7" imgW="1269720" imgH="393480" progId="Equation.DSMT4">
                    <p:embed/>
                    <p:pic>
                      <p:nvPicPr>
                        <p:cNvPr id="0" name=""/>
                        <p:cNvPicPr/>
                        <p:nvPr/>
                      </p:nvPicPr>
                      <p:blipFill>
                        <a:blip r:embed="rId8"/>
                        <a:stretch>
                          <a:fillRect/>
                        </a:stretch>
                      </p:blipFill>
                      <p:spPr>
                        <a:xfrm>
                          <a:off x="3166167" y="6093296"/>
                          <a:ext cx="1830245" cy="567376"/>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6A5D3977-9008-4C57-86B4-2B6314A31A20}"/>
                </a:ext>
              </a:extLst>
            </p:cNvPr>
            <p:cNvSpPr txBox="1"/>
            <p:nvPr/>
          </p:nvSpPr>
          <p:spPr>
            <a:xfrm>
              <a:off x="2542835" y="6192318"/>
              <a:ext cx="805029" cy="338554"/>
            </a:xfrm>
            <a:prstGeom prst="rect">
              <a:avLst/>
            </a:prstGeom>
            <a:noFill/>
          </p:spPr>
          <p:txBody>
            <a:bodyPr wrap="none" rtlCol="0">
              <a:spAutoFit/>
            </a:bodyPr>
            <a:lstStyle/>
            <a:p>
              <a:r>
                <a:rPr lang="zh-CN" altLang="en-US" sz="1600" b="1" dirty="0"/>
                <a:t>其中：</a:t>
              </a:r>
            </a:p>
          </p:txBody>
        </p:sp>
      </p:grpSp>
      <p:pic>
        <p:nvPicPr>
          <p:cNvPr id="22" name="图片 21">
            <a:extLst>
              <a:ext uri="{FF2B5EF4-FFF2-40B4-BE49-F238E27FC236}">
                <a16:creationId xmlns:a16="http://schemas.microsoft.com/office/drawing/2014/main" id="{AE03F659-512D-4B6C-AB68-1183EFF15829}"/>
              </a:ext>
            </a:extLst>
          </p:cNvPr>
          <p:cNvPicPr>
            <a:picLocks noChangeAspect="1"/>
          </p:cNvPicPr>
          <p:nvPr/>
        </p:nvPicPr>
        <p:blipFill>
          <a:blip r:embed="rId9"/>
          <a:stretch>
            <a:fillRect/>
          </a:stretch>
        </p:blipFill>
        <p:spPr>
          <a:xfrm>
            <a:off x="5148064" y="4293096"/>
            <a:ext cx="3901778" cy="2491956"/>
          </a:xfrm>
          <a:prstGeom prst="rect">
            <a:avLst/>
          </a:prstGeom>
        </p:spPr>
      </p:pic>
    </p:spTree>
    <p:extLst>
      <p:ext uri="{BB962C8B-B14F-4D97-AF65-F5344CB8AC3E}">
        <p14:creationId xmlns:p14="http://schemas.microsoft.com/office/powerpoint/2010/main" val="422590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wipe(left)">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wipe(left)">
                                      <p:cBhvr>
                                        <p:cTn id="30" dur="500"/>
                                        <p:tgtEl>
                                          <p:spTgt spid="18">
                                            <p:txEl>
                                              <p:pRg st="0" end="0"/>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ED38C9D-CBD7-4ACD-9073-E3237B66F76C}"/>
              </a:ext>
            </a:extLst>
          </p:cNvPr>
          <p:cNvPicPr>
            <a:picLocks noChangeAspect="1"/>
          </p:cNvPicPr>
          <p:nvPr/>
        </p:nvPicPr>
        <p:blipFill>
          <a:blip r:embed="rId4"/>
          <a:stretch>
            <a:fillRect/>
          </a:stretch>
        </p:blipFill>
        <p:spPr>
          <a:xfrm>
            <a:off x="5062712" y="1072202"/>
            <a:ext cx="3856054" cy="3436918"/>
          </a:xfrm>
          <a:prstGeom prst="rect">
            <a:avLst/>
          </a:prstGeom>
        </p:spPr>
      </p:pic>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膜系中的电磁场关系</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41</a:t>
            </a:fld>
            <a:endParaRPr lang="en-US" altLang="zh-CN" dirty="0"/>
          </a:p>
        </p:txBody>
      </p:sp>
      <p:sp>
        <p:nvSpPr>
          <p:cNvPr id="7" name="TextBox 6"/>
          <p:cNvSpPr txBox="1"/>
          <p:nvPr/>
        </p:nvSpPr>
        <p:spPr>
          <a:xfrm>
            <a:off x="6705953" y="3645024"/>
            <a:ext cx="2258535" cy="984308"/>
          </a:xfrm>
          <a:prstGeom prst="rect">
            <a:avLst/>
          </a:prstGeom>
          <a:noFill/>
        </p:spPr>
        <p:txBody>
          <a:bodyPr wrap="square" rtlCol="0">
            <a:spAutoFit/>
          </a:bodyPr>
          <a:lstStyle/>
          <a:p>
            <a:pPr algn="just">
              <a:lnSpc>
                <a:spcPct val="125000"/>
              </a:lnSpc>
            </a:pPr>
            <a:r>
              <a:rPr lang="zh-CN" altLang="en-US" sz="1600" b="1" dirty="0">
                <a:solidFill>
                  <a:srgbClr val="FF0000"/>
                </a:solidFill>
              </a:rPr>
              <a:t>对于</a:t>
            </a:r>
            <a:r>
              <a:rPr lang="en-US" altLang="zh-CN" sz="1600" b="1" i="1" dirty="0">
                <a:solidFill>
                  <a:srgbClr val="FF0000"/>
                </a:solidFill>
              </a:rPr>
              <a:t>N</a:t>
            </a:r>
            <a:r>
              <a:rPr lang="zh-CN" altLang="en-US" sz="1600" b="1" dirty="0">
                <a:solidFill>
                  <a:srgbClr val="FF0000"/>
                </a:solidFill>
              </a:rPr>
              <a:t>层膜系，在界面</a:t>
            </a:r>
            <a:r>
              <a:rPr lang="en-US" altLang="zh-CN" sz="1600" b="1" i="1" dirty="0">
                <a:solidFill>
                  <a:srgbClr val="FF0000"/>
                </a:solidFill>
              </a:rPr>
              <a:t>N</a:t>
            </a:r>
            <a:r>
              <a:rPr lang="en-US" altLang="zh-CN" sz="1600" b="1" dirty="0">
                <a:solidFill>
                  <a:srgbClr val="FF0000"/>
                </a:solidFill>
              </a:rPr>
              <a:t>+1</a:t>
            </a:r>
            <a:r>
              <a:rPr lang="zh-CN" altLang="en-US" sz="1600" b="1" dirty="0">
                <a:solidFill>
                  <a:srgbClr val="FF0000"/>
                </a:solidFill>
              </a:rPr>
              <a:t>下侧只有透射电磁场，没有反射电磁场。</a:t>
            </a:r>
            <a:endParaRPr lang="en-US" altLang="zh-CN" sz="1600" b="1" dirty="0">
              <a:solidFill>
                <a:srgbClr val="FF0000"/>
              </a:solidFill>
            </a:endParaRPr>
          </a:p>
        </p:txBody>
      </p:sp>
      <p:grpSp>
        <p:nvGrpSpPr>
          <p:cNvPr id="16" name="组合 15">
            <a:extLst>
              <a:ext uri="{FF2B5EF4-FFF2-40B4-BE49-F238E27FC236}">
                <a16:creationId xmlns:a16="http://schemas.microsoft.com/office/drawing/2014/main" id="{8D3B0953-DDF5-4189-B28C-C6965888B410}"/>
              </a:ext>
            </a:extLst>
          </p:cNvPr>
          <p:cNvGrpSpPr/>
          <p:nvPr/>
        </p:nvGrpSpPr>
        <p:grpSpPr>
          <a:xfrm>
            <a:off x="179511" y="1022280"/>
            <a:ext cx="3901778" cy="3558848"/>
            <a:chOff x="66005" y="997769"/>
            <a:chExt cx="3901778" cy="3558848"/>
          </a:xfrm>
        </p:grpSpPr>
        <p:pic>
          <p:nvPicPr>
            <p:cNvPr id="13" name="图片 12">
              <a:extLst>
                <a:ext uri="{FF2B5EF4-FFF2-40B4-BE49-F238E27FC236}">
                  <a16:creationId xmlns:a16="http://schemas.microsoft.com/office/drawing/2014/main" id="{1A341026-3D66-4EC3-86AA-A9BC3C8CB88F}"/>
                </a:ext>
              </a:extLst>
            </p:cNvPr>
            <p:cNvPicPr>
              <a:picLocks noChangeAspect="1"/>
            </p:cNvPicPr>
            <p:nvPr/>
          </p:nvPicPr>
          <p:blipFill>
            <a:blip r:embed="rId5"/>
            <a:stretch>
              <a:fillRect/>
            </a:stretch>
          </p:blipFill>
          <p:spPr>
            <a:xfrm>
              <a:off x="66005" y="997769"/>
              <a:ext cx="3901778" cy="3558848"/>
            </a:xfrm>
            <a:prstGeom prst="rect">
              <a:avLst/>
            </a:prstGeom>
          </p:spPr>
        </p:pic>
        <p:sp>
          <p:nvSpPr>
            <p:cNvPr id="4" name="文本框 3">
              <a:extLst>
                <a:ext uri="{FF2B5EF4-FFF2-40B4-BE49-F238E27FC236}">
                  <a16:creationId xmlns:a16="http://schemas.microsoft.com/office/drawing/2014/main" id="{538F44A5-8B15-4E0A-9751-F0D15EA1A4EF}"/>
                </a:ext>
              </a:extLst>
            </p:cNvPr>
            <p:cNvSpPr txBox="1"/>
            <p:nvPr/>
          </p:nvSpPr>
          <p:spPr>
            <a:xfrm>
              <a:off x="1763688" y="2417144"/>
              <a:ext cx="769763" cy="369332"/>
            </a:xfrm>
            <a:prstGeom prst="rect">
              <a:avLst/>
            </a:prstGeom>
            <a:noFill/>
          </p:spPr>
          <p:txBody>
            <a:bodyPr wrap="none" rtlCol="0">
              <a:spAutoFit/>
            </a:bodyPr>
            <a:lstStyle/>
            <a:p>
              <a:r>
                <a:rPr lang="en-US" altLang="zh-CN" b="1" i="1" dirty="0">
                  <a:solidFill>
                    <a:srgbClr val="FF0000"/>
                  </a:solidFill>
                </a:rPr>
                <a:t>E</a:t>
              </a:r>
              <a:r>
                <a:rPr lang="en-US" altLang="zh-CN" b="1" i="1" baseline="-25000" dirty="0">
                  <a:solidFill>
                    <a:srgbClr val="FF0000"/>
                  </a:solidFill>
                </a:rPr>
                <a:t>s</a:t>
              </a:r>
              <a:r>
                <a:rPr lang="en-US" altLang="zh-CN" b="1" dirty="0">
                  <a:solidFill>
                    <a:srgbClr val="FF0000"/>
                  </a:solidFill>
                </a:rPr>
                <a:t>, </a:t>
              </a:r>
              <a:r>
                <a:rPr lang="en-US" altLang="zh-CN" b="1" i="1" dirty="0">
                  <a:solidFill>
                    <a:srgbClr val="FF0000"/>
                  </a:solidFill>
                </a:rPr>
                <a:t>H</a:t>
              </a:r>
              <a:r>
                <a:rPr lang="en-US" altLang="zh-CN" b="1" i="1" baseline="-25000" dirty="0">
                  <a:solidFill>
                    <a:srgbClr val="FF0000"/>
                  </a:solidFill>
                </a:rPr>
                <a:t>p</a:t>
              </a:r>
              <a:endParaRPr lang="zh-CN" altLang="en-US" b="1" i="1" baseline="-25000" dirty="0">
                <a:solidFill>
                  <a:srgbClr val="FF0000"/>
                </a:solidFill>
              </a:endParaRPr>
            </a:p>
          </p:txBody>
        </p:sp>
      </p:grpSp>
      <p:sp>
        <p:nvSpPr>
          <p:cNvPr id="2" name="矩形: 圆角 1">
            <a:extLst>
              <a:ext uri="{FF2B5EF4-FFF2-40B4-BE49-F238E27FC236}">
                <a16:creationId xmlns:a16="http://schemas.microsoft.com/office/drawing/2014/main" id="{6A23F6A7-8EA5-473B-ADD6-EA2E8C2073FD}"/>
              </a:ext>
            </a:extLst>
          </p:cNvPr>
          <p:cNvSpPr/>
          <p:nvPr/>
        </p:nvSpPr>
        <p:spPr>
          <a:xfrm>
            <a:off x="2646957" y="3645024"/>
            <a:ext cx="1348979"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E8ED2E1B-CF75-45E4-9B1E-06B299CDE357}"/>
              </a:ext>
            </a:extLst>
          </p:cNvPr>
          <p:cNvGrpSpPr/>
          <p:nvPr/>
        </p:nvGrpSpPr>
        <p:grpSpPr>
          <a:xfrm>
            <a:off x="6300192" y="5085184"/>
            <a:ext cx="2480422" cy="1343886"/>
            <a:chOff x="6300192" y="5085184"/>
            <a:chExt cx="2480422" cy="1343886"/>
          </a:xfrm>
        </p:grpSpPr>
        <p:graphicFrame>
          <p:nvGraphicFramePr>
            <p:cNvPr id="3" name="对象 2">
              <a:extLst>
                <a:ext uri="{FF2B5EF4-FFF2-40B4-BE49-F238E27FC236}">
                  <a16:creationId xmlns:a16="http://schemas.microsoft.com/office/drawing/2014/main" id="{DF16A40F-65A9-4370-BE6E-B1A5A34A0CD5}"/>
                </a:ext>
              </a:extLst>
            </p:cNvPr>
            <p:cNvGraphicFramePr>
              <a:graphicFrameLocks noChangeAspect="1"/>
            </p:cNvGraphicFramePr>
            <p:nvPr>
              <p:extLst>
                <p:ext uri="{D42A27DB-BD31-4B8C-83A1-F6EECF244321}">
                  <p14:modId xmlns:p14="http://schemas.microsoft.com/office/powerpoint/2010/main" val="3333653025"/>
                </p:ext>
              </p:extLst>
            </p:nvPr>
          </p:nvGraphicFramePr>
          <p:xfrm>
            <a:off x="7698039" y="5085184"/>
            <a:ext cx="1082575" cy="1343886"/>
          </p:xfrm>
          <a:graphic>
            <a:graphicData uri="http://schemas.openxmlformats.org/presentationml/2006/ole">
              <mc:AlternateContent xmlns:mc="http://schemas.openxmlformats.org/markup-compatibility/2006">
                <mc:Choice xmlns:v="urn:schemas-microsoft-com:vml" Requires="v">
                  <p:oleObj spid="_x0000_s99586" name="Equation" r:id="rId6" imgW="736560" imgH="914400" progId="Equation.DSMT4">
                    <p:embed/>
                  </p:oleObj>
                </mc:Choice>
                <mc:Fallback>
                  <p:oleObj name="Equation" r:id="rId6" imgW="736560" imgH="914400" progId="Equation.DSMT4">
                    <p:embed/>
                    <p:pic>
                      <p:nvPicPr>
                        <p:cNvPr id="0" name=""/>
                        <p:cNvPicPr/>
                        <p:nvPr/>
                      </p:nvPicPr>
                      <p:blipFill>
                        <a:blip r:embed="rId7"/>
                        <a:stretch>
                          <a:fillRect/>
                        </a:stretch>
                      </p:blipFill>
                      <p:spPr>
                        <a:xfrm>
                          <a:off x="7698039" y="5085184"/>
                          <a:ext cx="1082575" cy="1343886"/>
                        </a:xfrm>
                        <a:prstGeom prst="rect">
                          <a:avLst/>
                        </a:prstGeom>
                        <a:ln w="19050">
                          <a:solidFill>
                            <a:srgbClr val="FF0000"/>
                          </a:solidFill>
                        </a:ln>
                      </p:spPr>
                    </p:pic>
                  </p:oleObj>
                </mc:Fallback>
              </mc:AlternateContent>
            </a:graphicData>
          </a:graphic>
        </p:graphicFrame>
        <p:sp>
          <p:nvSpPr>
            <p:cNvPr id="6" name="文本框 5">
              <a:extLst>
                <a:ext uri="{FF2B5EF4-FFF2-40B4-BE49-F238E27FC236}">
                  <a16:creationId xmlns:a16="http://schemas.microsoft.com/office/drawing/2014/main" id="{0703E033-7371-482A-94F7-B95BF10724CD}"/>
                </a:ext>
              </a:extLst>
            </p:cNvPr>
            <p:cNvSpPr txBox="1"/>
            <p:nvPr/>
          </p:nvSpPr>
          <p:spPr>
            <a:xfrm>
              <a:off x="6300192" y="5445224"/>
              <a:ext cx="1440161" cy="584775"/>
            </a:xfrm>
            <a:prstGeom prst="rect">
              <a:avLst/>
            </a:prstGeom>
            <a:noFill/>
          </p:spPr>
          <p:txBody>
            <a:bodyPr wrap="square" rtlCol="0">
              <a:spAutoFit/>
            </a:bodyPr>
            <a:lstStyle/>
            <a:p>
              <a:pPr algn="just"/>
              <a:r>
                <a:rPr lang="zh-CN" altLang="en-US" sz="1600" b="1" dirty="0">
                  <a:solidFill>
                    <a:srgbClr val="FF0000"/>
                  </a:solidFill>
                </a:rPr>
                <a:t>待求膜系反射和透射系数：</a:t>
              </a:r>
            </a:p>
          </p:txBody>
        </p:sp>
      </p:grpSp>
      <p:grpSp>
        <p:nvGrpSpPr>
          <p:cNvPr id="24" name="组合 23">
            <a:extLst>
              <a:ext uri="{FF2B5EF4-FFF2-40B4-BE49-F238E27FC236}">
                <a16:creationId xmlns:a16="http://schemas.microsoft.com/office/drawing/2014/main" id="{2689067C-1284-43EC-9096-068E6BAFA683}"/>
              </a:ext>
            </a:extLst>
          </p:cNvPr>
          <p:cNvGrpSpPr/>
          <p:nvPr/>
        </p:nvGrpSpPr>
        <p:grpSpPr>
          <a:xfrm>
            <a:off x="126165" y="4727047"/>
            <a:ext cx="5669971" cy="2086329"/>
            <a:chOff x="126165" y="4727047"/>
            <a:chExt cx="5669971" cy="2086329"/>
          </a:xfrm>
        </p:grpSpPr>
        <p:graphicFrame>
          <p:nvGraphicFramePr>
            <p:cNvPr id="8" name="对象 7">
              <a:extLst>
                <a:ext uri="{FF2B5EF4-FFF2-40B4-BE49-F238E27FC236}">
                  <a16:creationId xmlns:a16="http://schemas.microsoft.com/office/drawing/2014/main" id="{4D3D12EB-B83F-4C88-AFBC-FB2F378E8744}"/>
                </a:ext>
              </a:extLst>
            </p:cNvPr>
            <p:cNvGraphicFramePr>
              <a:graphicFrameLocks noChangeAspect="1"/>
            </p:cNvGraphicFramePr>
            <p:nvPr>
              <p:extLst>
                <p:ext uri="{D42A27DB-BD31-4B8C-83A1-F6EECF244321}">
                  <p14:modId xmlns:p14="http://schemas.microsoft.com/office/powerpoint/2010/main" val="2950940289"/>
                </p:ext>
              </p:extLst>
            </p:nvPr>
          </p:nvGraphicFramePr>
          <p:xfrm>
            <a:off x="1789108" y="4727047"/>
            <a:ext cx="2450865" cy="799529"/>
          </p:xfrm>
          <a:graphic>
            <a:graphicData uri="http://schemas.openxmlformats.org/presentationml/2006/ole">
              <mc:AlternateContent xmlns:mc="http://schemas.openxmlformats.org/markup-compatibility/2006">
                <mc:Choice xmlns:v="urn:schemas-microsoft-com:vml" Requires="v">
                  <p:oleObj spid="_x0000_s99587" name="Equation" r:id="rId8" imgW="2529909" imgH="824790" progId="Equation.DSMT4">
                    <p:embed/>
                  </p:oleObj>
                </mc:Choice>
                <mc:Fallback>
                  <p:oleObj name="Equation" r:id="rId8" imgW="2529909" imgH="824790" progId="Equation.DSMT4">
                    <p:embed/>
                    <p:pic>
                      <p:nvPicPr>
                        <p:cNvPr id="0" name=""/>
                        <p:cNvPicPr/>
                        <p:nvPr/>
                      </p:nvPicPr>
                      <p:blipFill>
                        <a:blip r:embed="rId9"/>
                        <a:stretch>
                          <a:fillRect/>
                        </a:stretch>
                      </p:blipFill>
                      <p:spPr>
                        <a:xfrm>
                          <a:off x="1789108" y="4727047"/>
                          <a:ext cx="2450865" cy="7995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BAB93F7-777A-4C23-9201-F55B9E225954}"/>
                </a:ext>
              </a:extLst>
            </p:cNvPr>
            <p:cNvGraphicFramePr>
              <a:graphicFrameLocks noChangeAspect="1"/>
            </p:cNvGraphicFramePr>
            <p:nvPr>
              <p:extLst>
                <p:ext uri="{D42A27DB-BD31-4B8C-83A1-F6EECF244321}">
                  <p14:modId xmlns:p14="http://schemas.microsoft.com/office/powerpoint/2010/main" val="1992229203"/>
                </p:ext>
              </p:extLst>
            </p:nvPr>
          </p:nvGraphicFramePr>
          <p:xfrm>
            <a:off x="1874282" y="5467424"/>
            <a:ext cx="1082575" cy="579406"/>
          </p:xfrm>
          <a:graphic>
            <a:graphicData uri="http://schemas.openxmlformats.org/presentationml/2006/ole">
              <mc:AlternateContent xmlns:mc="http://schemas.openxmlformats.org/markup-compatibility/2006">
                <mc:Choice xmlns:v="urn:schemas-microsoft-com:vml" Requires="v">
                  <p:oleObj spid="_x0000_s99588" name="Equation" r:id="rId10" imgW="901440" imgH="482400" progId="Equation.DSMT4">
                    <p:embed/>
                  </p:oleObj>
                </mc:Choice>
                <mc:Fallback>
                  <p:oleObj name="Equation" r:id="rId10" imgW="901440" imgH="482400" progId="Equation.DSMT4">
                    <p:embed/>
                    <p:pic>
                      <p:nvPicPr>
                        <p:cNvPr id="0" name=""/>
                        <p:cNvPicPr/>
                        <p:nvPr/>
                      </p:nvPicPr>
                      <p:blipFill>
                        <a:blip r:embed="rId11"/>
                        <a:stretch>
                          <a:fillRect/>
                        </a:stretch>
                      </p:blipFill>
                      <p:spPr>
                        <a:xfrm>
                          <a:off x="1874282" y="5467424"/>
                          <a:ext cx="1082575" cy="579406"/>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1001CBD1-11EF-42C6-8887-D3DB7E9CAE38}"/>
                </a:ext>
              </a:extLst>
            </p:cNvPr>
            <p:cNvGraphicFramePr>
              <a:graphicFrameLocks noChangeAspect="1"/>
            </p:cNvGraphicFramePr>
            <p:nvPr>
              <p:extLst>
                <p:ext uri="{D42A27DB-BD31-4B8C-83A1-F6EECF244321}">
                  <p14:modId xmlns:p14="http://schemas.microsoft.com/office/powerpoint/2010/main" val="3188603361"/>
                </p:ext>
              </p:extLst>
            </p:nvPr>
          </p:nvGraphicFramePr>
          <p:xfrm>
            <a:off x="1789108" y="6019422"/>
            <a:ext cx="1115450" cy="756913"/>
          </p:xfrm>
          <a:graphic>
            <a:graphicData uri="http://schemas.openxmlformats.org/presentationml/2006/ole">
              <mc:AlternateContent xmlns:mc="http://schemas.openxmlformats.org/markup-compatibility/2006">
                <mc:Choice xmlns:v="urn:schemas-microsoft-com:vml" Requires="v">
                  <p:oleObj spid="_x0000_s99589" name="Equation" r:id="rId12" imgW="711000" imgH="482400" progId="Equation.DSMT4">
                    <p:embed/>
                  </p:oleObj>
                </mc:Choice>
                <mc:Fallback>
                  <p:oleObj name="Equation" r:id="rId12" imgW="711000" imgH="482400" progId="Equation.DSMT4">
                    <p:embed/>
                    <p:pic>
                      <p:nvPicPr>
                        <p:cNvPr id="0" name=""/>
                        <p:cNvPicPr/>
                        <p:nvPr/>
                      </p:nvPicPr>
                      <p:blipFill>
                        <a:blip r:embed="rId13"/>
                        <a:stretch>
                          <a:fillRect/>
                        </a:stretch>
                      </p:blipFill>
                      <p:spPr>
                        <a:xfrm>
                          <a:off x="1789108" y="6019422"/>
                          <a:ext cx="1115450" cy="756913"/>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B0D6C129-7B63-46BC-9BE7-FAB8ABB216A5}"/>
                </a:ext>
              </a:extLst>
            </p:cNvPr>
            <p:cNvSpPr txBox="1"/>
            <p:nvPr/>
          </p:nvSpPr>
          <p:spPr>
            <a:xfrm>
              <a:off x="126165" y="5557538"/>
              <a:ext cx="1082575" cy="338554"/>
            </a:xfrm>
            <a:prstGeom prst="rect">
              <a:avLst/>
            </a:prstGeom>
            <a:noFill/>
          </p:spPr>
          <p:txBody>
            <a:bodyPr wrap="square" rtlCol="0">
              <a:spAutoFit/>
            </a:bodyPr>
            <a:lstStyle>
              <a:defPPr>
                <a:defRPr lang="zh-CN"/>
              </a:defPPr>
              <a:lvl1pPr algn="just">
                <a:defRPr sz="1600" b="1">
                  <a:solidFill>
                    <a:srgbClr val="FF0000"/>
                  </a:solidFill>
                </a:defRPr>
              </a:lvl1pPr>
            </a:lstStyle>
            <a:p>
              <a:r>
                <a:rPr lang="zh-CN" altLang="en-US" dirty="0">
                  <a:solidFill>
                    <a:srgbClr val="0000FF"/>
                  </a:solidFill>
                </a:rPr>
                <a:t>已知条件：</a:t>
              </a:r>
            </a:p>
          </p:txBody>
        </p:sp>
        <p:sp>
          <p:nvSpPr>
            <p:cNvPr id="15" name="文本框 14">
              <a:extLst>
                <a:ext uri="{FF2B5EF4-FFF2-40B4-BE49-F238E27FC236}">
                  <a16:creationId xmlns:a16="http://schemas.microsoft.com/office/drawing/2014/main" id="{AB7CDC0D-8631-49F9-8E03-754ED6B5ACEE}"/>
                </a:ext>
              </a:extLst>
            </p:cNvPr>
            <p:cNvSpPr txBox="1"/>
            <p:nvPr/>
          </p:nvSpPr>
          <p:spPr>
            <a:xfrm>
              <a:off x="2970116" y="5982379"/>
              <a:ext cx="2826020" cy="830997"/>
            </a:xfrm>
            <a:prstGeom prst="rect">
              <a:avLst/>
            </a:prstGeom>
            <a:noFill/>
          </p:spPr>
          <p:txBody>
            <a:bodyPr wrap="square" rtlCol="0">
              <a:spAutoFit/>
            </a:bodyPr>
            <a:lstStyle/>
            <a:p>
              <a:pPr algn="just"/>
              <a:r>
                <a:rPr lang="zh-CN" altLang="en-US" sz="1600" b="1" dirty="0">
                  <a:solidFill>
                    <a:srgbClr val="0000FF"/>
                  </a:solidFill>
                </a:rPr>
                <a:t>左上图中已用下标</a:t>
              </a:r>
              <a:r>
                <a:rPr lang="en-US" altLang="zh-CN" sz="1600" b="1" i="1" dirty="0">
                  <a:solidFill>
                    <a:srgbClr val="0000FF"/>
                  </a:solidFill>
                </a:rPr>
                <a:t>t</a:t>
              </a:r>
              <a:r>
                <a:rPr lang="zh-CN" altLang="en-US" sz="1600" b="1" dirty="0">
                  <a:solidFill>
                    <a:srgbClr val="0000FF"/>
                  </a:solidFill>
                </a:rPr>
                <a:t>标识透射波，为避免混淆，后面不再用下标</a:t>
              </a:r>
              <a:r>
                <a:rPr lang="en-US" altLang="zh-CN" sz="1600" b="1" i="1" dirty="0">
                  <a:solidFill>
                    <a:srgbClr val="0000FF"/>
                  </a:solidFill>
                </a:rPr>
                <a:t>t</a:t>
              </a:r>
              <a:r>
                <a:rPr lang="zh-CN" altLang="en-US" sz="1600" b="1" dirty="0">
                  <a:solidFill>
                    <a:srgbClr val="0000FF"/>
                  </a:solidFill>
                </a:rPr>
                <a:t>来标识切向分量。</a:t>
              </a:r>
            </a:p>
          </p:txBody>
        </p:sp>
        <p:sp>
          <p:nvSpPr>
            <p:cNvPr id="17" name="文本框 16">
              <a:extLst>
                <a:ext uri="{FF2B5EF4-FFF2-40B4-BE49-F238E27FC236}">
                  <a16:creationId xmlns:a16="http://schemas.microsoft.com/office/drawing/2014/main" id="{64DFD316-09D1-4E97-A40D-0BBFA4F9CC83}"/>
                </a:ext>
              </a:extLst>
            </p:cNvPr>
            <p:cNvSpPr txBox="1"/>
            <p:nvPr/>
          </p:nvSpPr>
          <p:spPr>
            <a:xfrm>
              <a:off x="1388482" y="4973268"/>
              <a:ext cx="391454" cy="338554"/>
            </a:xfrm>
            <a:prstGeom prst="rect">
              <a:avLst/>
            </a:prstGeom>
            <a:noFill/>
          </p:spPr>
          <p:txBody>
            <a:bodyPr wrap="none" rtlCol="0">
              <a:spAutoFit/>
            </a:bodyPr>
            <a:lstStyle/>
            <a:p>
              <a:r>
                <a:rPr lang="zh-CN" altLang="en-US" sz="1600" b="1" dirty="0">
                  <a:solidFill>
                    <a:srgbClr val="0000FF"/>
                  </a:solidFill>
                </a:rPr>
                <a:t>①</a:t>
              </a:r>
            </a:p>
          </p:txBody>
        </p:sp>
        <p:sp>
          <p:nvSpPr>
            <p:cNvPr id="18" name="文本框 17">
              <a:extLst>
                <a:ext uri="{FF2B5EF4-FFF2-40B4-BE49-F238E27FC236}">
                  <a16:creationId xmlns:a16="http://schemas.microsoft.com/office/drawing/2014/main" id="{48F1719E-E5C8-4A41-9156-D7C9E1592A16}"/>
                </a:ext>
              </a:extLst>
            </p:cNvPr>
            <p:cNvSpPr txBox="1"/>
            <p:nvPr/>
          </p:nvSpPr>
          <p:spPr>
            <a:xfrm>
              <a:off x="1388482" y="5594018"/>
              <a:ext cx="391454" cy="338554"/>
            </a:xfrm>
            <a:prstGeom prst="rect">
              <a:avLst/>
            </a:prstGeom>
            <a:noFill/>
          </p:spPr>
          <p:txBody>
            <a:bodyPr wrap="none" rtlCol="0">
              <a:spAutoFit/>
            </a:bodyPr>
            <a:lstStyle/>
            <a:p>
              <a:r>
                <a:rPr lang="zh-CN" altLang="en-US" sz="1600" b="1" dirty="0">
                  <a:solidFill>
                    <a:srgbClr val="0000FF"/>
                  </a:solidFill>
                </a:rPr>
                <a:t>②</a:t>
              </a:r>
            </a:p>
          </p:txBody>
        </p:sp>
        <p:sp>
          <p:nvSpPr>
            <p:cNvPr id="19" name="文本框 18">
              <a:extLst>
                <a:ext uri="{FF2B5EF4-FFF2-40B4-BE49-F238E27FC236}">
                  <a16:creationId xmlns:a16="http://schemas.microsoft.com/office/drawing/2014/main" id="{20285401-ECA4-49EC-8D16-60580C407CE5}"/>
                </a:ext>
              </a:extLst>
            </p:cNvPr>
            <p:cNvSpPr txBox="1"/>
            <p:nvPr/>
          </p:nvSpPr>
          <p:spPr>
            <a:xfrm>
              <a:off x="1388482" y="6214768"/>
              <a:ext cx="391454" cy="338554"/>
            </a:xfrm>
            <a:prstGeom prst="rect">
              <a:avLst/>
            </a:prstGeom>
            <a:noFill/>
          </p:spPr>
          <p:txBody>
            <a:bodyPr wrap="none" rtlCol="0">
              <a:spAutoFit/>
            </a:bodyPr>
            <a:lstStyle/>
            <a:p>
              <a:r>
                <a:rPr lang="zh-CN" altLang="en-US" sz="1600" b="1" dirty="0">
                  <a:solidFill>
                    <a:srgbClr val="0000FF"/>
                  </a:solidFill>
                </a:rPr>
                <a:t>③</a:t>
              </a:r>
            </a:p>
          </p:txBody>
        </p:sp>
        <p:sp>
          <p:nvSpPr>
            <p:cNvPr id="20" name="左大括号 19">
              <a:extLst>
                <a:ext uri="{FF2B5EF4-FFF2-40B4-BE49-F238E27FC236}">
                  <a16:creationId xmlns:a16="http://schemas.microsoft.com/office/drawing/2014/main" id="{3E9DD929-078B-400C-B8E8-9053EF9E6A1A}"/>
                </a:ext>
              </a:extLst>
            </p:cNvPr>
            <p:cNvSpPr/>
            <p:nvPr/>
          </p:nvSpPr>
          <p:spPr>
            <a:xfrm>
              <a:off x="1274298" y="5142545"/>
              <a:ext cx="114184" cy="1253248"/>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27" name="直接连接符 26">
            <a:extLst>
              <a:ext uri="{FF2B5EF4-FFF2-40B4-BE49-F238E27FC236}">
                <a16:creationId xmlns:a16="http://schemas.microsoft.com/office/drawing/2014/main" id="{55E949E1-3665-46BB-9C72-9BD2D888A01F}"/>
              </a:ext>
            </a:extLst>
          </p:cNvPr>
          <p:cNvCxnSpPr>
            <a:cxnSpLocks/>
          </p:cNvCxnSpPr>
          <p:nvPr/>
        </p:nvCxnSpPr>
        <p:spPr>
          <a:xfrm>
            <a:off x="0" y="458112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0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anim calcmode="lin" valueType="num">
                                      <p:cBhvr>
                                        <p:cTn id="15" dur="500" fill="hold"/>
                                        <p:tgtEl>
                                          <p:spTgt spid="14"/>
                                        </p:tgtEl>
                                        <p:attrNameLst>
                                          <p:attrName>ppt_x</p:attrName>
                                        </p:attrNameLst>
                                      </p:cBhvr>
                                      <p:tavLst>
                                        <p:tav tm="0">
                                          <p:val>
                                            <p:strVal val="#ppt_x"/>
                                          </p:val>
                                        </p:tav>
                                        <p:tav tm="100000">
                                          <p:val>
                                            <p:strVal val="#ppt_x"/>
                                          </p:val>
                                        </p:tav>
                                      </p:tavLst>
                                    </p:anim>
                                    <p:anim calcmode="lin" valueType="num">
                                      <p:cBhvr>
                                        <p:cTn id="1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AED38C9D-CBD7-4ACD-9073-E3237B66F76C}"/>
              </a:ext>
            </a:extLst>
          </p:cNvPr>
          <p:cNvPicPr>
            <a:picLocks noChangeAspect="1"/>
          </p:cNvPicPr>
          <p:nvPr/>
        </p:nvPicPr>
        <p:blipFill>
          <a:blip r:embed="rId4"/>
          <a:stretch>
            <a:fillRect/>
          </a:stretch>
        </p:blipFill>
        <p:spPr>
          <a:xfrm>
            <a:off x="5062712" y="1072202"/>
            <a:ext cx="3856054" cy="3436918"/>
          </a:xfrm>
          <a:prstGeom prst="rect">
            <a:avLst/>
          </a:prstGeom>
        </p:spPr>
      </p:pic>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分析透射和反射系数的思路</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42</a:t>
            </a:fld>
            <a:endParaRPr lang="en-US" altLang="zh-CN" dirty="0"/>
          </a:p>
        </p:txBody>
      </p:sp>
      <p:grpSp>
        <p:nvGrpSpPr>
          <p:cNvPr id="16" name="组合 15">
            <a:extLst>
              <a:ext uri="{FF2B5EF4-FFF2-40B4-BE49-F238E27FC236}">
                <a16:creationId xmlns:a16="http://schemas.microsoft.com/office/drawing/2014/main" id="{8D3B0953-DDF5-4189-B28C-C6965888B410}"/>
              </a:ext>
            </a:extLst>
          </p:cNvPr>
          <p:cNvGrpSpPr/>
          <p:nvPr/>
        </p:nvGrpSpPr>
        <p:grpSpPr>
          <a:xfrm>
            <a:off x="179511" y="1022280"/>
            <a:ext cx="3901778" cy="3558848"/>
            <a:chOff x="66005" y="997769"/>
            <a:chExt cx="3901778" cy="3558848"/>
          </a:xfrm>
        </p:grpSpPr>
        <p:pic>
          <p:nvPicPr>
            <p:cNvPr id="13" name="图片 12">
              <a:extLst>
                <a:ext uri="{FF2B5EF4-FFF2-40B4-BE49-F238E27FC236}">
                  <a16:creationId xmlns:a16="http://schemas.microsoft.com/office/drawing/2014/main" id="{1A341026-3D66-4EC3-86AA-A9BC3C8CB88F}"/>
                </a:ext>
              </a:extLst>
            </p:cNvPr>
            <p:cNvPicPr>
              <a:picLocks noChangeAspect="1"/>
            </p:cNvPicPr>
            <p:nvPr/>
          </p:nvPicPr>
          <p:blipFill>
            <a:blip r:embed="rId5"/>
            <a:stretch>
              <a:fillRect/>
            </a:stretch>
          </p:blipFill>
          <p:spPr>
            <a:xfrm>
              <a:off x="66005" y="997769"/>
              <a:ext cx="3901778" cy="3558848"/>
            </a:xfrm>
            <a:prstGeom prst="rect">
              <a:avLst/>
            </a:prstGeom>
          </p:spPr>
        </p:pic>
        <p:sp>
          <p:nvSpPr>
            <p:cNvPr id="4" name="文本框 3">
              <a:extLst>
                <a:ext uri="{FF2B5EF4-FFF2-40B4-BE49-F238E27FC236}">
                  <a16:creationId xmlns:a16="http://schemas.microsoft.com/office/drawing/2014/main" id="{538F44A5-8B15-4E0A-9751-F0D15EA1A4EF}"/>
                </a:ext>
              </a:extLst>
            </p:cNvPr>
            <p:cNvSpPr txBox="1"/>
            <p:nvPr/>
          </p:nvSpPr>
          <p:spPr>
            <a:xfrm>
              <a:off x="1763688" y="2417144"/>
              <a:ext cx="769763" cy="369332"/>
            </a:xfrm>
            <a:prstGeom prst="rect">
              <a:avLst/>
            </a:prstGeom>
            <a:noFill/>
          </p:spPr>
          <p:txBody>
            <a:bodyPr wrap="none" rtlCol="0">
              <a:spAutoFit/>
            </a:bodyPr>
            <a:lstStyle/>
            <a:p>
              <a:r>
                <a:rPr lang="en-US" altLang="zh-CN" b="1" i="1" dirty="0">
                  <a:solidFill>
                    <a:srgbClr val="FF0000"/>
                  </a:solidFill>
                </a:rPr>
                <a:t>E</a:t>
              </a:r>
              <a:r>
                <a:rPr lang="en-US" altLang="zh-CN" b="1" i="1" baseline="-25000" dirty="0">
                  <a:solidFill>
                    <a:srgbClr val="FF0000"/>
                  </a:solidFill>
                </a:rPr>
                <a:t>s</a:t>
              </a:r>
              <a:r>
                <a:rPr lang="en-US" altLang="zh-CN" b="1" dirty="0">
                  <a:solidFill>
                    <a:srgbClr val="FF0000"/>
                  </a:solidFill>
                </a:rPr>
                <a:t>, </a:t>
              </a:r>
              <a:r>
                <a:rPr lang="en-US" altLang="zh-CN" b="1" i="1" dirty="0">
                  <a:solidFill>
                    <a:srgbClr val="FF0000"/>
                  </a:solidFill>
                </a:rPr>
                <a:t>H</a:t>
              </a:r>
              <a:r>
                <a:rPr lang="en-US" altLang="zh-CN" b="1" i="1" baseline="-25000" dirty="0">
                  <a:solidFill>
                    <a:srgbClr val="FF0000"/>
                  </a:solidFill>
                </a:rPr>
                <a:t>p</a:t>
              </a:r>
              <a:endParaRPr lang="zh-CN" altLang="en-US" b="1" i="1" baseline="-25000" dirty="0">
                <a:solidFill>
                  <a:srgbClr val="FF0000"/>
                </a:solidFill>
              </a:endParaRPr>
            </a:p>
          </p:txBody>
        </p:sp>
      </p:grpSp>
      <p:sp>
        <p:nvSpPr>
          <p:cNvPr id="15" name="文本框 14">
            <a:extLst>
              <a:ext uri="{FF2B5EF4-FFF2-40B4-BE49-F238E27FC236}">
                <a16:creationId xmlns:a16="http://schemas.microsoft.com/office/drawing/2014/main" id="{AB7CDC0D-8631-49F9-8E03-754ED6B5ACEE}"/>
              </a:ext>
            </a:extLst>
          </p:cNvPr>
          <p:cNvSpPr txBox="1"/>
          <p:nvPr/>
        </p:nvSpPr>
        <p:spPr>
          <a:xfrm>
            <a:off x="107504" y="4597961"/>
            <a:ext cx="6984776" cy="2215415"/>
          </a:xfrm>
          <a:prstGeom prst="rect">
            <a:avLst/>
          </a:prstGeom>
          <a:noFill/>
        </p:spPr>
        <p:txBody>
          <a:bodyPr wrap="square" rtlCol="0">
            <a:spAutoFit/>
          </a:bodyPr>
          <a:lstStyle/>
          <a:p>
            <a:pPr marL="342900" indent="-342900" algn="just">
              <a:lnSpc>
                <a:spcPct val="125000"/>
              </a:lnSpc>
              <a:buFont typeface="+mj-lt"/>
              <a:buAutoNum type="arabicPeriod"/>
            </a:pPr>
            <a:r>
              <a:rPr lang="zh-CN" altLang="en-US" sz="1600" b="1" dirty="0">
                <a:solidFill>
                  <a:schemeClr val="tx2"/>
                </a:solidFill>
              </a:rPr>
              <a:t>界面</a:t>
            </a:r>
            <a:r>
              <a:rPr lang="en-US" altLang="zh-CN" sz="1600" b="1" i="1" dirty="0">
                <a:solidFill>
                  <a:schemeClr val="tx2"/>
                </a:solidFill>
              </a:rPr>
              <a:t>m</a:t>
            </a:r>
            <a:r>
              <a:rPr lang="zh-CN" altLang="en-US" sz="1600" b="1" dirty="0">
                <a:solidFill>
                  <a:schemeClr val="tx2"/>
                </a:solidFill>
              </a:rPr>
              <a:t>处，</a:t>
            </a:r>
            <a:r>
              <a:rPr lang="en-US" altLang="zh-CN" sz="1600" b="1" i="1" dirty="0">
                <a:solidFill>
                  <a:schemeClr val="tx2"/>
                </a:solidFill>
              </a:rPr>
              <a:t> </a:t>
            </a:r>
            <a:r>
              <a:rPr lang="en-US" altLang="zh-CN" sz="1600" b="1" i="1" dirty="0" err="1">
                <a:solidFill>
                  <a:schemeClr val="tx2"/>
                </a:solidFill>
              </a:rPr>
              <a:t>E</a:t>
            </a:r>
            <a:r>
              <a:rPr lang="en-US" altLang="zh-CN" sz="1600" b="1" i="1" baseline="-25000" dirty="0" err="1">
                <a:solidFill>
                  <a:schemeClr val="tx2"/>
                </a:solidFill>
              </a:rPr>
              <a:t>m</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m </a:t>
            </a:r>
            <a:r>
              <a:rPr lang="zh-CN" altLang="en-US" sz="1600" b="1" dirty="0">
                <a:solidFill>
                  <a:schemeClr val="tx2"/>
                </a:solidFill>
              </a:rPr>
              <a:t>与</a:t>
            </a:r>
            <a:r>
              <a:rPr lang="en-US" altLang="zh-CN" sz="1600" b="1" i="1" dirty="0" err="1">
                <a:solidFill>
                  <a:schemeClr val="tx2"/>
                </a:solidFill>
              </a:rPr>
              <a:t>E</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tm</a:t>
            </a:r>
            <a:r>
              <a:rPr lang="zh-CN" altLang="en-US" sz="1600" b="1" dirty="0">
                <a:solidFill>
                  <a:schemeClr val="tx2"/>
                </a:solidFill>
              </a:rPr>
              <a:t>、</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 </a:t>
            </a:r>
            <a:r>
              <a:rPr lang="zh-CN" altLang="en-US" sz="1600" b="1" dirty="0">
                <a:solidFill>
                  <a:schemeClr val="tx2"/>
                </a:solidFill>
              </a:rPr>
              <a:t>关联（两个方程）；</a:t>
            </a:r>
            <a:endParaRPr lang="en-US" altLang="zh-CN" sz="1600" b="1" dirty="0">
              <a:solidFill>
                <a:schemeClr val="tx2"/>
              </a:solidFill>
            </a:endParaRPr>
          </a:p>
          <a:p>
            <a:pPr marL="342900" indent="-342900" algn="just">
              <a:lnSpc>
                <a:spcPct val="125000"/>
              </a:lnSpc>
              <a:buFont typeface="+mj-lt"/>
              <a:buAutoNum type="arabicPeriod"/>
            </a:pPr>
            <a:r>
              <a:rPr lang="zh-CN" altLang="en-US" sz="1600" b="1" dirty="0">
                <a:solidFill>
                  <a:schemeClr val="tx2"/>
                </a:solidFill>
              </a:rPr>
              <a:t>界面</a:t>
            </a:r>
            <a:r>
              <a:rPr lang="en-US" altLang="zh-CN" sz="1600" b="1" i="1" dirty="0">
                <a:solidFill>
                  <a:schemeClr val="tx2"/>
                </a:solidFill>
              </a:rPr>
              <a:t>m</a:t>
            </a:r>
            <a:r>
              <a:rPr lang="en-US" altLang="zh-CN" sz="1600" b="1" dirty="0">
                <a:solidFill>
                  <a:schemeClr val="tx2"/>
                </a:solidFill>
              </a:rPr>
              <a:t>+1</a:t>
            </a:r>
            <a:r>
              <a:rPr lang="zh-CN" altLang="en-US" sz="1600" b="1" dirty="0">
                <a:solidFill>
                  <a:schemeClr val="tx2"/>
                </a:solidFill>
              </a:rPr>
              <a:t>处，</a:t>
            </a:r>
            <a:r>
              <a:rPr lang="en-US" altLang="zh-CN" sz="1600" b="1" i="1" dirty="0">
                <a:solidFill>
                  <a:schemeClr val="tx2"/>
                </a:solidFill>
              </a:rPr>
              <a:t>E</a:t>
            </a:r>
            <a:r>
              <a:rPr lang="en-US" altLang="zh-CN" sz="1600" b="1" i="1" baseline="-25000" dirty="0">
                <a:solidFill>
                  <a:schemeClr val="tx2"/>
                </a:solidFill>
              </a:rPr>
              <a:t>m</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m</a:t>
            </a:r>
            <a:r>
              <a:rPr lang="en-US" altLang="zh-CN" sz="1600" b="1" baseline="-25000" dirty="0">
                <a:solidFill>
                  <a:schemeClr val="tx2"/>
                </a:solidFill>
              </a:rPr>
              <a:t>+1</a:t>
            </a:r>
            <a:r>
              <a:rPr lang="zh-CN" altLang="en-US" sz="1600" b="1" dirty="0">
                <a:solidFill>
                  <a:schemeClr val="tx2"/>
                </a:solidFill>
              </a:rPr>
              <a:t>与</a:t>
            </a:r>
            <a:r>
              <a:rPr lang="en-US" altLang="zh-CN" sz="1600" b="1" i="1" dirty="0" err="1">
                <a:solidFill>
                  <a:schemeClr val="tx2"/>
                </a:solidFill>
              </a:rPr>
              <a:t>E</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i</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a:t>
            </a:r>
            <a:r>
              <a:rPr lang="en-US" altLang="zh-CN" sz="1600" b="1" i="1" dirty="0">
                <a:solidFill>
                  <a:schemeClr val="tx2"/>
                </a:solidFill>
              </a:rPr>
              <a:t>E</a:t>
            </a:r>
            <a:r>
              <a:rPr lang="en-US" altLang="zh-CN" sz="1600" b="1" i="1" baseline="-25000" dirty="0">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关联，并通过相位关系与</a:t>
            </a:r>
            <a:r>
              <a:rPr lang="en-US" altLang="zh-CN" sz="1600" b="1" i="1" dirty="0" err="1">
                <a:solidFill>
                  <a:schemeClr val="tx2"/>
                </a:solidFill>
              </a:rPr>
              <a:t>E</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tm</a:t>
            </a:r>
            <a:r>
              <a:rPr lang="zh-CN" altLang="en-US" sz="1600" b="1" dirty="0">
                <a:solidFill>
                  <a:schemeClr val="tx2"/>
                </a:solidFill>
              </a:rPr>
              <a:t>、</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a:t>
            </a:r>
            <a:r>
              <a:rPr lang="zh-CN" altLang="en-US" sz="1600" b="1" dirty="0">
                <a:solidFill>
                  <a:schemeClr val="tx2"/>
                </a:solidFill>
              </a:rPr>
              <a:t>关联；</a:t>
            </a:r>
            <a:endParaRPr lang="en-US" altLang="zh-CN" sz="1600" b="1" dirty="0">
              <a:solidFill>
                <a:schemeClr val="tx2"/>
              </a:solidFill>
            </a:endParaRPr>
          </a:p>
          <a:p>
            <a:pPr marL="342900" indent="-342900" algn="just">
              <a:lnSpc>
                <a:spcPct val="125000"/>
              </a:lnSpc>
              <a:buFont typeface="+mj-lt"/>
              <a:buAutoNum type="arabicPeriod"/>
            </a:pPr>
            <a:r>
              <a:rPr lang="zh-CN" altLang="en-US" sz="1600" b="1" dirty="0">
                <a:solidFill>
                  <a:schemeClr val="tx2"/>
                </a:solidFill>
              </a:rPr>
              <a:t>相邻界面电磁场</a:t>
            </a:r>
            <a:r>
              <a:rPr lang="en-US" altLang="zh-CN" sz="1600" b="1" i="1" dirty="0" err="1">
                <a:solidFill>
                  <a:schemeClr val="tx2"/>
                </a:solidFill>
              </a:rPr>
              <a:t>E</a:t>
            </a:r>
            <a:r>
              <a:rPr lang="en-US" altLang="zh-CN" sz="1600" b="1" i="1" baseline="-25000" dirty="0" err="1">
                <a:solidFill>
                  <a:schemeClr val="tx2"/>
                </a:solidFill>
              </a:rPr>
              <a:t>m</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m </a:t>
            </a:r>
            <a:r>
              <a:rPr lang="zh-CN" altLang="en-US" sz="1600" b="1" dirty="0">
                <a:solidFill>
                  <a:schemeClr val="tx2"/>
                </a:solidFill>
              </a:rPr>
              <a:t>与</a:t>
            </a:r>
            <a:r>
              <a:rPr lang="en-US" altLang="zh-CN" sz="1600" b="1" i="1" dirty="0">
                <a:solidFill>
                  <a:schemeClr val="tx2"/>
                </a:solidFill>
              </a:rPr>
              <a:t>E</a:t>
            </a:r>
            <a:r>
              <a:rPr lang="en-US" altLang="zh-CN" sz="1600" b="1" i="1" baseline="-25000" dirty="0">
                <a:solidFill>
                  <a:schemeClr val="tx2"/>
                </a:solidFill>
              </a:rPr>
              <a:t>m</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m</a:t>
            </a:r>
            <a:r>
              <a:rPr lang="en-US" altLang="zh-CN" sz="1600" b="1" baseline="-25000" dirty="0">
                <a:solidFill>
                  <a:schemeClr val="tx2"/>
                </a:solidFill>
              </a:rPr>
              <a:t>+1</a:t>
            </a:r>
            <a:r>
              <a:rPr lang="zh-CN" altLang="en-US" sz="1600" b="1" dirty="0">
                <a:solidFill>
                  <a:schemeClr val="tx2"/>
                </a:solidFill>
              </a:rPr>
              <a:t>之间，通过</a:t>
            </a:r>
            <a:r>
              <a:rPr lang="en-US" altLang="zh-CN" sz="1600" b="1" i="1" dirty="0" err="1">
                <a:solidFill>
                  <a:schemeClr val="tx2"/>
                </a:solidFill>
              </a:rPr>
              <a:t>E</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tm</a:t>
            </a:r>
            <a:r>
              <a:rPr lang="zh-CN" altLang="en-US" sz="1600" b="1" dirty="0">
                <a:solidFill>
                  <a:schemeClr val="tx2"/>
                </a:solidFill>
              </a:rPr>
              <a:t>、</a:t>
            </a:r>
            <a:r>
              <a:rPr lang="en-US" altLang="zh-CN" sz="1600" b="1" i="1" dirty="0" err="1">
                <a:solidFill>
                  <a:schemeClr val="tx2"/>
                </a:solidFill>
              </a:rPr>
              <a:t>E</a:t>
            </a:r>
            <a:r>
              <a:rPr lang="en-US" altLang="zh-CN" sz="1600" b="1" dirty="0" err="1">
                <a:solidFill>
                  <a:schemeClr val="tx2"/>
                </a:solidFill>
                <a:latin typeface="Times New Roman" panose="02020603050405020304" pitchFamily="18" charset="0"/>
                <a:cs typeface="Times New Roman" panose="02020603050405020304" pitchFamily="18" charset="0"/>
              </a:rPr>
              <a:t>´</a:t>
            </a:r>
            <a:r>
              <a:rPr lang="en-US" altLang="zh-CN" sz="1600" b="1" i="1" baseline="-25000" dirty="0" err="1">
                <a:solidFill>
                  <a:schemeClr val="tx2"/>
                </a:solidFill>
                <a:latin typeface="Times New Roman" panose="02020603050405020304" pitchFamily="18" charset="0"/>
                <a:cs typeface="Times New Roman" panose="02020603050405020304" pitchFamily="18" charset="0"/>
              </a:rPr>
              <a:t>r</a:t>
            </a:r>
            <a:r>
              <a:rPr lang="en-US" altLang="zh-CN" sz="1600" b="1" baseline="-25000" dirty="0">
                <a:solidFill>
                  <a:schemeClr val="tx2"/>
                </a:solidFill>
                <a:latin typeface="Times New Roman" panose="02020603050405020304" pitchFamily="18" charset="0"/>
                <a:cs typeface="Times New Roman" panose="02020603050405020304" pitchFamily="18" charset="0"/>
              </a:rPr>
              <a:t>(</a:t>
            </a:r>
            <a:r>
              <a:rPr lang="en-US" altLang="zh-CN" sz="1600" b="1" i="1" baseline="-25000" dirty="0">
                <a:solidFill>
                  <a:schemeClr val="tx2"/>
                </a:solidFill>
                <a:latin typeface="Times New Roman" panose="02020603050405020304" pitchFamily="18" charset="0"/>
                <a:cs typeface="Times New Roman" panose="02020603050405020304" pitchFamily="18" charset="0"/>
              </a:rPr>
              <a:t>m</a:t>
            </a:r>
            <a:r>
              <a:rPr lang="en-US" altLang="zh-CN" sz="1600" b="1" baseline="-25000" dirty="0">
                <a:solidFill>
                  <a:schemeClr val="tx2"/>
                </a:solidFill>
                <a:latin typeface="Times New Roman" panose="02020603050405020304" pitchFamily="18" charset="0"/>
                <a:cs typeface="Times New Roman" panose="02020603050405020304" pitchFamily="18" charset="0"/>
              </a:rPr>
              <a:t>+1) </a:t>
            </a:r>
            <a:r>
              <a:rPr lang="zh-CN" altLang="en-US" sz="1600" b="1" dirty="0">
                <a:solidFill>
                  <a:schemeClr val="tx2"/>
                </a:solidFill>
              </a:rPr>
              <a:t>建立关联；</a:t>
            </a:r>
            <a:endParaRPr lang="en-US" altLang="zh-CN" sz="1600" b="1" dirty="0">
              <a:solidFill>
                <a:schemeClr val="tx2"/>
              </a:solidFill>
            </a:endParaRPr>
          </a:p>
          <a:p>
            <a:pPr marL="342900" indent="-342900" algn="just">
              <a:lnSpc>
                <a:spcPct val="125000"/>
              </a:lnSpc>
              <a:buFont typeface="+mj-lt"/>
              <a:buAutoNum type="arabicPeriod"/>
            </a:pPr>
            <a:r>
              <a:rPr lang="zh-CN" altLang="en-US" sz="1600" b="1" dirty="0">
                <a:solidFill>
                  <a:schemeClr val="tx2"/>
                </a:solidFill>
              </a:rPr>
              <a:t>通过递归计算，在</a:t>
            </a:r>
            <a:r>
              <a:rPr lang="en-US" altLang="zh-CN" sz="1600" b="1" i="1" dirty="0">
                <a:solidFill>
                  <a:schemeClr val="tx2"/>
                </a:solidFill>
              </a:rPr>
              <a:t>E</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baseline="-25000" dirty="0">
                <a:solidFill>
                  <a:schemeClr val="tx2"/>
                </a:solidFill>
              </a:rPr>
              <a:t>1</a:t>
            </a:r>
            <a:r>
              <a:rPr lang="en-US" altLang="zh-CN" sz="1600" b="1" i="1" baseline="-25000" dirty="0">
                <a:solidFill>
                  <a:schemeClr val="tx2"/>
                </a:solidFill>
              </a:rPr>
              <a:t> </a:t>
            </a:r>
            <a:r>
              <a:rPr lang="zh-CN" altLang="en-US" sz="1600" b="1" dirty="0">
                <a:solidFill>
                  <a:schemeClr val="tx2"/>
                </a:solidFill>
              </a:rPr>
              <a:t>与</a:t>
            </a:r>
            <a:r>
              <a:rPr lang="en-US" altLang="zh-CN" sz="1600" b="1" i="1" dirty="0">
                <a:solidFill>
                  <a:schemeClr val="tx2"/>
                </a:solidFill>
              </a:rPr>
              <a:t>E</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之间建立关联；</a:t>
            </a:r>
            <a:endParaRPr lang="en-US" altLang="zh-CN" sz="1600" b="1" dirty="0">
              <a:solidFill>
                <a:schemeClr val="tx2"/>
              </a:solidFill>
            </a:endParaRPr>
          </a:p>
          <a:p>
            <a:pPr marL="342900" indent="-342900" algn="just">
              <a:lnSpc>
                <a:spcPct val="125000"/>
              </a:lnSpc>
              <a:buFont typeface="+mj-lt"/>
              <a:buAutoNum type="arabicPeriod"/>
            </a:pPr>
            <a:r>
              <a:rPr lang="zh-CN" altLang="en-US" sz="1600" b="1" dirty="0">
                <a:solidFill>
                  <a:schemeClr val="tx2"/>
                </a:solidFill>
              </a:rPr>
              <a:t>界面</a:t>
            </a:r>
            <a:r>
              <a:rPr lang="en-US" altLang="zh-CN" sz="1600" b="1" dirty="0">
                <a:solidFill>
                  <a:schemeClr val="tx2"/>
                </a:solidFill>
              </a:rPr>
              <a:t>1</a:t>
            </a:r>
            <a:r>
              <a:rPr lang="zh-CN" altLang="en-US" sz="1600" b="1" dirty="0">
                <a:solidFill>
                  <a:schemeClr val="tx2"/>
                </a:solidFill>
              </a:rPr>
              <a:t>上表面</a:t>
            </a:r>
            <a:r>
              <a:rPr lang="en-US" altLang="zh-CN" sz="1600" b="1" i="1" dirty="0">
                <a:solidFill>
                  <a:schemeClr val="tx2"/>
                </a:solidFill>
              </a:rPr>
              <a:t>E</a:t>
            </a:r>
            <a:r>
              <a:rPr lang="en-US" altLang="zh-CN" sz="1600" b="1" i="1" baseline="-25000" dirty="0">
                <a:solidFill>
                  <a:schemeClr val="tx2"/>
                </a:solidFill>
              </a:rPr>
              <a:t>i</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E</a:t>
            </a:r>
            <a:r>
              <a:rPr lang="en-US" altLang="zh-CN" sz="1600" b="1" i="1" baseline="-25000" dirty="0">
                <a:solidFill>
                  <a:schemeClr val="tx2"/>
                </a:solidFill>
              </a:rPr>
              <a:t>r</a:t>
            </a:r>
            <a:r>
              <a:rPr lang="en-US" altLang="zh-CN" sz="1600" b="1" baseline="-25000" dirty="0">
                <a:solidFill>
                  <a:schemeClr val="tx2"/>
                </a:solidFill>
              </a:rPr>
              <a:t>1</a:t>
            </a:r>
            <a:r>
              <a:rPr lang="zh-CN" altLang="en-US" sz="1600" b="1" dirty="0">
                <a:solidFill>
                  <a:schemeClr val="tx2"/>
                </a:solidFill>
              </a:rPr>
              <a:t>与</a:t>
            </a:r>
            <a:r>
              <a:rPr lang="en-US" altLang="zh-CN" sz="1600" b="1" i="1" dirty="0">
                <a:solidFill>
                  <a:schemeClr val="tx2"/>
                </a:solidFill>
              </a:rPr>
              <a:t>E</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baseline="-25000" dirty="0">
                <a:solidFill>
                  <a:schemeClr val="tx2"/>
                </a:solidFill>
              </a:rPr>
              <a:t>1</a:t>
            </a:r>
            <a:r>
              <a:rPr lang="en-US" altLang="zh-CN" sz="1600" b="1" i="1" baseline="-25000" dirty="0">
                <a:solidFill>
                  <a:schemeClr val="tx2"/>
                </a:solidFill>
              </a:rPr>
              <a:t> </a:t>
            </a:r>
            <a:r>
              <a:rPr lang="zh-CN" altLang="en-US" sz="1600" b="1" dirty="0">
                <a:solidFill>
                  <a:schemeClr val="tx2"/>
                </a:solidFill>
              </a:rPr>
              <a:t>与关联，界面</a:t>
            </a:r>
            <a:r>
              <a:rPr lang="en-US" altLang="zh-CN" sz="1600" b="1" i="1" dirty="0">
                <a:solidFill>
                  <a:schemeClr val="tx2"/>
                </a:solidFill>
              </a:rPr>
              <a:t>N</a:t>
            </a:r>
            <a:r>
              <a:rPr lang="en-US" altLang="zh-CN" sz="1600" b="1" dirty="0">
                <a:solidFill>
                  <a:schemeClr val="tx2"/>
                </a:solidFill>
              </a:rPr>
              <a:t>+1</a:t>
            </a:r>
            <a:r>
              <a:rPr lang="zh-CN" altLang="en-US" sz="1600" b="1" dirty="0">
                <a:solidFill>
                  <a:schemeClr val="tx2"/>
                </a:solidFill>
              </a:rPr>
              <a:t>下表面</a:t>
            </a:r>
            <a:r>
              <a:rPr lang="en-US" altLang="zh-CN" sz="1600" b="1" i="1" dirty="0">
                <a:solidFill>
                  <a:schemeClr val="tx2"/>
                </a:solidFill>
              </a:rPr>
              <a:t>E</a:t>
            </a:r>
            <a:r>
              <a:rPr lang="en-US" altLang="zh-CN" sz="1600" b="1" i="1" baseline="-25000" dirty="0">
                <a:solidFill>
                  <a:schemeClr val="tx2"/>
                </a:solidFill>
              </a:rPr>
              <a:t>t</a:t>
            </a:r>
            <a:r>
              <a:rPr lang="en-US" altLang="zh-CN" sz="1600" b="1" baseline="-25000" dirty="0">
                <a:solidFill>
                  <a:schemeClr val="tx2"/>
                </a:solidFill>
              </a:rPr>
              <a:t>(</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与</a:t>
            </a:r>
            <a:r>
              <a:rPr lang="en-US" altLang="zh-CN" sz="1600" b="1" i="1" dirty="0">
                <a:solidFill>
                  <a:schemeClr val="tx2"/>
                </a:solidFill>
              </a:rPr>
              <a:t>E</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H</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关联，从而</a:t>
            </a:r>
            <a:r>
              <a:rPr lang="en-US" altLang="zh-CN" sz="1600" b="1" i="1" dirty="0">
                <a:solidFill>
                  <a:schemeClr val="tx2"/>
                </a:solidFill>
              </a:rPr>
              <a:t>E</a:t>
            </a:r>
            <a:r>
              <a:rPr lang="en-US" altLang="zh-CN" sz="1600" b="1" i="1" baseline="-25000" dirty="0">
                <a:solidFill>
                  <a:schemeClr val="tx2"/>
                </a:solidFill>
              </a:rPr>
              <a:t>i</a:t>
            </a:r>
            <a:r>
              <a:rPr lang="en-US" altLang="zh-CN" sz="1600" b="1" baseline="-25000" dirty="0">
                <a:solidFill>
                  <a:schemeClr val="tx2"/>
                </a:solidFill>
              </a:rPr>
              <a:t>1</a:t>
            </a:r>
            <a:r>
              <a:rPr lang="zh-CN" altLang="en-US" sz="1600" b="1" dirty="0">
                <a:solidFill>
                  <a:schemeClr val="tx2"/>
                </a:solidFill>
              </a:rPr>
              <a:t>、</a:t>
            </a:r>
            <a:r>
              <a:rPr lang="en-US" altLang="zh-CN" sz="1600" b="1" i="1" dirty="0">
                <a:solidFill>
                  <a:schemeClr val="tx2"/>
                </a:solidFill>
              </a:rPr>
              <a:t>E</a:t>
            </a:r>
            <a:r>
              <a:rPr lang="en-US" altLang="zh-CN" sz="1600" b="1" i="1" baseline="-25000" dirty="0">
                <a:solidFill>
                  <a:schemeClr val="tx2"/>
                </a:solidFill>
              </a:rPr>
              <a:t>r</a:t>
            </a:r>
            <a:r>
              <a:rPr lang="en-US" altLang="zh-CN" sz="1600" b="1" baseline="-25000" dirty="0">
                <a:solidFill>
                  <a:schemeClr val="tx2"/>
                </a:solidFill>
              </a:rPr>
              <a:t>1</a:t>
            </a:r>
            <a:r>
              <a:rPr lang="zh-CN" altLang="en-US" sz="1600" b="1" dirty="0">
                <a:solidFill>
                  <a:schemeClr val="tx2"/>
                </a:solidFill>
              </a:rPr>
              <a:t>与</a:t>
            </a:r>
            <a:r>
              <a:rPr lang="en-US" altLang="zh-CN" sz="1600" b="1" i="1" dirty="0">
                <a:solidFill>
                  <a:schemeClr val="tx2"/>
                </a:solidFill>
              </a:rPr>
              <a:t>E</a:t>
            </a:r>
            <a:r>
              <a:rPr lang="en-US" altLang="zh-CN" sz="1600" b="1" i="1" baseline="-25000" dirty="0">
                <a:solidFill>
                  <a:schemeClr val="tx2"/>
                </a:solidFill>
              </a:rPr>
              <a:t>t</a:t>
            </a:r>
            <a:r>
              <a:rPr lang="en-US" altLang="zh-CN" sz="1600" b="1" baseline="-25000" dirty="0">
                <a:solidFill>
                  <a:schemeClr val="tx2"/>
                </a:solidFill>
              </a:rPr>
              <a:t>(</a:t>
            </a:r>
            <a:r>
              <a:rPr lang="en-US" altLang="zh-CN" sz="1600" b="1" i="1" baseline="-25000" dirty="0">
                <a:solidFill>
                  <a:schemeClr val="tx2"/>
                </a:solidFill>
              </a:rPr>
              <a:t>N</a:t>
            </a:r>
            <a:r>
              <a:rPr lang="en-US" altLang="zh-CN" sz="1600" b="1" baseline="-25000" dirty="0">
                <a:solidFill>
                  <a:schemeClr val="tx2"/>
                </a:solidFill>
              </a:rPr>
              <a:t>+1)</a:t>
            </a:r>
            <a:r>
              <a:rPr lang="zh-CN" altLang="en-US" sz="1600" b="1" dirty="0">
                <a:solidFill>
                  <a:schemeClr val="tx2"/>
                </a:solidFill>
              </a:rPr>
              <a:t>建立关联。</a:t>
            </a:r>
            <a:endParaRPr lang="en-US" altLang="zh-CN" sz="1600" b="1" dirty="0">
              <a:solidFill>
                <a:schemeClr val="tx2"/>
              </a:solidFill>
            </a:endParaRPr>
          </a:p>
        </p:txBody>
      </p:sp>
      <p:cxnSp>
        <p:nvCxnSpPr>
          <p:cNvPr id="27" name="直接连接符 26">
            <a:extLst>
              <a:ext uri="{FF2B5EF4-FFF2-40B4-BE49-F238E27FC236}">
                <a16:creationId xmlns:a16="http://schemas.microsoft.com/office/drawing/2014/main" id="{55E949E1-3665-46BB-9C72-9BD2D888A01F}"/>
              </a:ext>
            </a:extLst>
          </p:cNvPr>
          <p:cNvCxnSpPr>
            <a:cxnSpLocks/>
          </p:cNvCxnSpPr>
          <p:nvPr/>
        </p:nvCxnSpPr>
        <p:spPr>
          <a:xfrm>
            <a:off x="0" y="4581128"/>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E0E55E92-D013-4E58-87ED-31D2AF862D71}"/>
              </a:ext>
            </a:extLst>
          </p:cNvPr>
          <p:cNvGrpSpPr/>
          <p:nvPr/>
        </p:nvGrpSpPr>
        <p:grpSpPr>
          <a:xfrm>
            <a:off x="7615772" y="4788441"/>
            <a:ext cx="1420724" cy="1950976"/>
            <a:chOff x="7615772" y="4788441"/>
            <a:chExt cx="1420724" cy="1950976"/>
          </a:xfrm>
        </p:grpSpPr>
        <p:sp>
          <p:nvSpPr>
            <p:cNvPr id="28" name="文本框 27">
              <a:extLst>
                <a:ext uri="{FF2B5EF4-FFF2-40B4-BE49-F238E27FC236}">
                  <a16:creationId xmlns:a16="http://schemas.microsoft.com/office/drawing/2014/main" id="{577049E1-265E-47C7-8895-A6F5553EE480}"/>
                </a:ext>
              </a:extLst>
            </p:cNvPr>
            <p:cNvSpPr txBox="1"/>
            <p:nvPr/>
          </p:nvSpPr>
          <p:spPr>
            <a:xfrm>
              <a:off x="7615772" y="4788441"/>
              <a:ext cx="1420724" cy="584775"/>
            </a:xfrm>
            <a:prstGeom prst="rect">
              <a:avLst/>
            </a:prstGeom>
            <a:noFill/>
          </p:spPr>
          <p:txBody>
            <a:bodyPr wrap="square">
              <a:spAutoFit/>
            </a:bodyPr>
            <a:lstStyle/>
            <a:p>
              <a:pPr algn="just"/>
              <a:r>
                <a:rPr lang="en-US" altLang="zh-CN" sz="1600" b="1" dirty="0">
                  <a:solidFill>
                    <a:srgbClr val="FF0000"/>
                  </a:solidFill>
                </a:rPr>
                <a:t>2</a:t>
              </a:r>
              <a:r>
                <a:rPr lang="zh-CN" altLang="en-US" sz="1600" b="1" dirty="0">
                  <a:solidFill>
                    <a:srgbClr val="FF0000"/>
                  </a:solidFill>
                </a:rPr>
                <a:t>个方程</a:t>
              </a:r>
              <a:r>
                <a:rPr lang="en-US" altLang="zh-CN" sz="1600" b="1" dirty="0">
                  <a:solidFill>
                    <a:srgbClr val="FF0000"/>
                  </a:solidFill>
                </a:rPr>
                <a:t>3</a:t>
              </a:r>
              <a:r>
                <a:rPr lang="zh-CN" altLang="en-US" sz="1600" b="1" dirty="0">
                  <a:solidFill>
                    <a:srgbClr val="FF0000"/>
                  </a:solidFill>
                </a:rPr>
                <a:t>个未知数，可得：</a:t>
              </a:r>
              <a:endParaRPr lang="zh-CN" altLang="en-US" sz="1600" dirty="0">
                <a:solidFill>
                  <a:srgbClr val="FF0000"/>
                </a:solidFill>
              </a:endParaRPr>
            </a:p>
          </p:txBody>
        </p:sp>
        <p:graphicFrame>
          <p:nvGraphicFramePr>
            <p:cNvPr id="26" name="对象 25">
              <a:extLst>
                <a:ext uri="{FF2B5EF4-FFF2-40B4-BE49-F238E27FC236}">
                  <a16:creationId xmlns:a16="http://schemas.microsoft.com/office/drawing/2014/main" id="{F09E0BD7-935D-4479-BE50-0C3BD1656BDF}"/>
                </a:ext>
              </a:extLst>
            </p:cNvPr>
            <p:cNvGraphicFramePr>
              <a:graphicFrameLocks noChangeAspect="1"/>
            </p:cNvGraphicFramePr>
            <p:nvPr>
              <p:extLst>
                <p:ext uri="{D42A27DB-BD31-4B8C-83A1-F6EECF244321}">
                  <p14:modId xmlns:p14="http://schemas.microsoft.com/office/powerpoint/2010/main" val="4028542969"/>
                </p:ext>
              </p:extLst>
            </p:nvPr>
          </p:nvGraphicFramePr>
          <p:xfrm>
            <a:off x="7812360" y="5355117"/>
            <a:ext cx="1123950" cy="1384300"/>
          </p:xfrm>
          <a:graphic>
            <a:graphicData uri="http://schemas.openxmlformats.org/presentationml/2006/ole">
              <mc:AlternateContent xmlns:mc="http://schemas.openxmlformats.org/markup-compatibility/2006">
                <mc:Choice xmlns:v="urn:schemas-microsoft-com:vml" Requires="v">
                  <p:oleObj spid="_x0000_s102457" name="Equation" r:id="rId6" imgW="1123284" imgH="1383890" progId="Equation.DSMT4">
                    <p:embed/>
                  </p:oleObj>
                </mc:Choice>
                <mc:Fallback>
                  <p:oleObj name="Equation" r:id="rId6" imgW="1123284" imgH="1383890" progId="Equation.DSMT4">
                    <p:embed/>
                    <p:pic>
                      <p:nvPicPr>
                        <p:cNvPr id="0" name=""/>
                        <p:cNvPicPr/>
                        <p:nvPr/>
                      </p:nvPicPr>
                      <p:blipFill>
                        <a:blip r:embed="rId7"/>
                        <a:stretch>
                          <a:fillRect/>
                        </a:stretch>
                      </p:blipFill>
                      <p:spPr>
                        <a:xfrm>
                          <a:off x="7812360" y="5355117"/>
                          <a:ext cx="1123950" cy="1384300"/>
                        </a:xfrm>
                        <a:prstGeom prst="rect">
                          <a:avLst/>
                        </a:prstGeom>
                      </p:spPr>
                    </p:pic>
                  </p:oleObj>
                </mc:Fallback>
              </mc:AlternateContent>
            </a:graphicData>
          </a:graphic>
        </p:graphicFrame>
      </p:grpSp>
      <p:grpSp>
        <p:nvGrpSpPr>
          <p:cNvPr id="2" name="组合 1">
            <a:extLst>
              <a:ext uri="{FF2B5EF4-FFF2-40B4-BE49-F238E27FC236}">
                <a16:creationId xmlns:a16="http://schemas.microsoft.com/office/drawing/2014/main" id="{C15B138B-83DF-400F-A3C9-D6848E136296}"/>
              </a:ext>
            </a:extLst>
          </p:cNvPr>
          <p:cNvGrpSpPr/>
          <p:nvPr/>
        </p:nvGrpSpPr>
        <p:grpSpPr>
          <a:xfrm>
            <a:off x="3981613" y="2810987"/>
            <a:ext cx="1137911" cy="1977454"/>
            <a:chOff x="3981613" y="2810987"/>
            <a:chExt cx="1137911" cy="1977454"/>
          </a:xfrm>
        </p:grpSpPr>
        <p:graphicFrame>
          <p:nvGraphicFramePr>
            <p:cNvPr id="21" name="对象 20">
              <a:extLst>
                <a:ext uri="{FF2B5EF4-FFF2-40B4-BE49-F238E27FC236}">
                  <a16:creationId xmlns:a16="http://schemas.microsoft.com/office/drawing/2014/main" id="{8E5241E0-2FD1-4651-AB3B-747CFDB65B0B}"/>
                </a:ext>
              </a:extLst>
            </p:cNvPr>
            <p:cNvGraphicFramePr>
              <a:graphicFrameLocks noChangeAspect="1"/>
            </p:cNvGraphicFramePr>
            <p:nvPr>
              <p:extLst>
                <p:ext uri="{D42A27DB-BD31-4B8C-83A1-F6EECF244321}">
                  <p14:modId xmlns:p14="http://schemas.microsoft.com/office/powerpoint/2010/main" val="1435222917"/>
                </p:ext>
              </p:extLst>
            </p:nvPr>
          </p:nvGraphicFramePr>
          <p:xfrm>
            <a:off x="3981613" y="2810987"/>
            <a:ext cx="1137911" cy="608999"/>
          </p:xfrm>
          <a:graphic>
            <a:graphicData uri="http://schemas.openxmlformats.org/presentationml/2006/ole">
              <mc:AlternateContent xmlns:mc="http://schemas.openxmlformats.org/markup-compatibility/2006">
                <mc:Choice xmlns:v="urn:schemas-microsoft-com:vml" Requires="v">
                  <p:oleObj spid="_x0000_s102458" name="Equation" r:id="rId8" imgW="1082241" imgH="579261" progId="Equation.DSMT4">
                    <p:embed/>
                  </p:oleObj>
                </mc:Choice>
                <mc:Fallback>
                  <p:oleObj name="Equation" r:id="rId8" imgW="1082241" imgH="579261" progId="Equation.DSMT4">
                    <p:embed/>
                    <p:pic>
                      <p:nvPicPr>
                        <p:cNvPr id="0" name=""/>
                        <p:cNvPicPr/>
                        <p:nvPr/>
                      </p:nvPicPr>
                      <p:blipFill>
                        <a:blip r:embed="rId9"/>
                        <a:stretch>
                          <a:fillRect/>
                        </a:stretch>
                      </p:blipFill>
                      <p:spPr>
                        <a:xfrm>
                          <a:off x="3981613" y="2810987"/>
                          <a:ext cx="1137911" cy="608999"/>
                        </a:xfrm>
                        <a:prstGeom prst="rect">
                          <a:avLst/>
                        </a:prstGeom>
                        <a:ln w="19050">
                          <a:solidFill>
                            <a:srgbClr val="FF0000"/>
                          </a:solidFill>
                        </a:ln>
                      </p:spPr>
                    </p:pic>
                  </p:oleObj>
                </mc:Fallback>
              </mc:AlternateContent>
            </a:graphicData>
          </a:graphic>
        </p:graphicFrame>
        <p:cxnSp>
          <p:nvCxnSpPr>
            <p:cNvPr id="30" name="直接箭头连接符 29">
              <a:extLst>
                <a:ext uri="{FF2B5EF4-FFF2-40B4-BE49-F238E27FC236}">
                  <a16:creationId xmlns:a16="http://schemas.microsoft.com/office/drawing/2014/main" id="{309DA369-312D-452E-BEC0-E685189AD7A9}"/>
                </a:ext>
              </a:extLst>
            </p:cNvPr>
            <p:cNvCxnSpPr/>
            <p:nvPr/>
          </p:nvCxnSpPr>
          <p:spPr>
            <a:xfrm flipH="1">
              <a:off x="4081289" y="3429000"/>
              <a:ext cx="469279" cy="13594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534B28D9-533D-48F9-BBFD-4ACB2FC468BC}"/>
              </a:ext>
            </a:extLst>
          </p:cNvPr>
          <p:cNvGrpSpPr/>
          <p:nvPr/>
        </p:nvGrpSpPr>
        <p:grpSpPr>
          <a:xfrm>
            <a:off x="6271220" y="3856142"/>
            <a:ext cx="2802280" cy="1157034"/>
            <a:chOff x="6271220" y="3856142"/>
            <a:chExt cx="2802280" cy="1157034"/>
          </a:xfrm>
        </p:grpSpPr>
        <p:graphicFrame>
          <p:nvGraphicFramePr>
            <p:cNvPr id="8" name="对象 7">
              <a:extLst>
                <a:ext uri="{FF2B5EF4-FFF2-40B4-BE49-F238E27FC236}">
                  <a16:creationId xmlns:a16="http://schemas.microsoft.com/office/drawing/2014/main" id="{4D3D12EB-B83F-4C88-AFBC-FB2F378E8744}"/>
                </a:ext>
              </a:extLst>
            </p:cNvPr>
            <p:cNvGraphicFramePr>
              <a:graphicFrameLocks noChangeAspect="1"/>
            </p:cNvGraphicFramePr>
            <p:nvPr>
              <p:extLst>
                <p:ext uri="{D42A27DB-BD31-4B8C-83A1-F6EECF244321}">
                  <p14:modId xmlns:p14="http://schemas.microsoft.com/office/powerpoint/2010/main" val="1803030464"/>
                </p:ext>
              </p:extLst>
            </p:nvPr>
          </p:nvGraphicFramePr>
          <p:xfrm>
            <a:off x="7020272" y="3856142"/>
            <a:ext cx="2053228" cy="669810"/>
          </p:xfrm>
          <a:graphic>
            <a:graphicData uri="http://schemas.openxmlformats.org/presentationml/2006/ole">
              <mc:AlternateContent xmlns:mc="http://schemas.openxmlformats.org/markup-compatibility/2006">
                <mc:Choice xmlns:v="urn:schemas-microsoft-com:vml" Requires="v">
                  <p:oleObj spid="_x0000_s102459" name="Equation" r:id="rId10" imgW="2529909" imgH="824790" progId="Equation.DSMT4">
                    <p:embed/>
                  </p:oleObj>
                </mc:Choice>
                <mc:Fallback>
                  <p:oleObj name="Equation" r:id="rId10" imgW="2529909" imgH="824790" progId="Equation.DSMT4">
                    <p:embed/>
                    <p:pic>
                      <p:nvPicPr>
                        <p:cNvPr id="8" name="对象 7">
                          <a:extLst>
                            <a:ext uri="{FF2B5EF4-FFF2-40B4-BE49-F238E27FC236}">
                              <a16:creationId xmlns:a16="http://schemas.microsoft.com/office/drawing/2014/main" id="{4D3D12EB-B83F-4C88-AFBC-FB2F378E8744}"/>
                            </a:ext>
                          </a:extLst>
                        </p:cNvPr>
                        <p:cNvPicPr/>
                        <p:nvPr/>
                      </p:nvPicPr>
                      <p:blipFill>
                        <a:blip r:embed="rId11"/>
                        <a:stretch>
                          <a:fillRect/>
                        </a:stretch>
                      </p:blipFill>
                      <p:spPr>
                        <a:xfrm>
                          <a:off x="7020272" y="3856142"/>
                          <a:ext cx="2053228" cy="669810"/>
                        </a:xfrm>
                        <a:prstGeom prst="rect">
                          <a:avLst/>
                        </a:prstGeom>
                        <a:ln w="19050">
                          <a:solidFill>
                            <a:srgbClr val="FF0000"/>
                          </a:solidFill>
                        </a:ln>
                      </p:spPr>
                    </p:pic>
                  </p:oleObj>
                </mc:Fallback>
              </mc:AlternateContent>
            </a:graphicData>
          </a:graphic>
        </p:graphicFrame>
        <p:cxnSp>
          <p:nvCxnSpPr>
            <p:cNvPr id="32" name="直接箭头连接符 31">
              <a:extLst>
                <a:ext uri="{FF2B5EF4-FFF2-40B4-BE49-F238E27FC236}">
                  <a16:creationId xmlns:a16="http://schemas.microsoft.com/office/drawing/2014/main" id="{BFD16565-75D2-4548-880B-1A694861A265}"/>
                </a:ext>
              </a:extLst>
            </p:cNvPr>
            <p:cNvCxnSpPr>
              <a:cxnSpLocks/>
            </p:cNvCxnSpPr>
            <p:nvPr/>
          </p:nvCxnSpPr>
          <p:spPr>
            <a:xfrm flipH="1">
              <a:off x="6271220" y="4542784"/>
              <a:ext cx="1000571" cy="4703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610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left)">
                                      <p:cBhvr>
                                        <p:cTn id="19" dur="500"/>
                                        <p:tgtEl>
                                          <p:spTgt spid="15">
                                            <p:txEl>
                                              <p:pRg st="0" end="0"/>
                                            </p:txEl>
                                          </p:spTgt>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wipe(left)">
                                      <p:cBhvr>
                                        <p:cTn id="28" dur="500"/>
                                        <p:tgtEl>
                                          <p:spTgt spid="15">
                                            <p:txEl>
                                              <p:pRg st="1" end="1"/>
                                            </p:txEl>
                                          </p:spTgt>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2" end="2"/>
                                            </p:txEl>
                                          </p:spTgt>
                                        </p:tgtEl>
                                        <p:attrNameLst>
                                          <p:attrName>style.visibility</p:attrName>
                                        </p:attrNameLst>
                                      </p:cBhvr>
                                      <p:to>
                                        <p:strVal val="visible"/>
                                      </p:to>
                                    </p:set>
                                    <p:animEffect transition="in" filter="wipe(left)">
                                      <p:cBhvr>
                                        <p:cTn id="37" dur="500"/>
                                        <p:tgtEl>
                                          <p:spTgt spid="1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Effect transition="in" filter="wipe(left)">
                                      <p:cBhvr>
                                        <p:cTn id="42" dur="500"/>
                                        <p:tgtEl>
                                          <p:spTgt spid="1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xEl>
                                              <p:pRg st="4" end="4"/>
                                            </p:txEl>
                                          </p:spTgt>
                                        </p:tgtEl>
                                        <p:attrNameLst>
                                          <p:attrName>style.visibility</p:attrName>
                                        </p:attrNameLst>
                                      </p:cBhvr>
                                      <p:to>
                                        <p:strVal val="visible"/>
                                      </p:to>
                                    </p:set>
                                    <p:animEffect transition="in" filter="wipe(left)">
                                      <p:cBhvr>
                                        <p:cTn id="47" dur="500"/>
                                        <p:tgtEl>
                                          <p:spTgt spid="1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up)">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薄膜的特征矩阵</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43</a:t>
            </a:fld>
            <a:endParaRPr lang="en-US" altLang="zh-CN" dirty="0"/>
          </a:p>
        </p:txBody>
      </p:sp>
      <p:sp>
        <p:nvSpPr>
          <p:cNvPr id="7" name="TextBox 6"/>
          <p:cNvSpPr txBox="1"/>
          <p:nvPr/>
        </p:nvSpPr>
        <p:spPr>
          <a:xfrm>
            <a:off x="4225304" y="1052736"/>
            <a:ext cx="3168352" cy="458074"/>
          </a:xfrm>
          <a:prstGeom prst="rect">
            <a:avLst/>
          </a:prstGeom>
          <a:noFill/>
        </p:spPr>
        <p:txBody>
          <a:bodyPr wrap="square" rtlCol="0">
            <a:spAutoFit/>
          </a:bodyPr>
          <a:lstStyle/>
          <a:p>
            <a:pPr algn="just">
              <a:lnSpc>
                <a:spcPct val="150000"/>
              </a:lnSpc>
            </a:pPr>
            <a:r>
              <a:rPr lang="zh-CN" altLang="en-US" b="1" dirty="0">
                <a:solidFill>
                  <a:schemeClr val="tx2"/>
                </a:solidFill>
              </a:rPr>
              <a:t>界面</a:t>
            </a:r>
            <a:r>
              <a:rPr lang="en-US" altLang="zh-CN" b="1" i="1" dirty="0">
                <a:solidFill>
                  <a:schemeClr val="tx2"/>
                </a:solidFill>
              </a:rPr>
              <a:t>m</a:t>
            </a:r>
            <a:r>
              <a:rPr lang="zh-CN" altLang="en-US" b="1" dirty="0">
                <a:solidFill>
                  <a:schemeClr val="tx2"/>
                </a:solidFill>
              </a:rPr>
              <a:t>处的电场切向分量：</a:t>
            </a:r>
          </a:p>
        </p:txBody>
      </p:sp>
      <p:grpSp>
        <p:nvGrpSpPr>
          <p:cNvPr id="11" name="组合 10">
            <a:extLst>
              <a:ext uri="{FF2B5EF4-FFF2-40B4-BE49-F238E27FC236}">
                <a16:creationId xmlns:a16="http://schemas.microsoft.com/office/drawing/2014/main" id="{C13C7A80-070D-4BE6-9CF9-BD06C6E91715}"/>
              </a:ext>
            </a:extLst>
          </p:cNvPr>
          <p:cNvGrpSpPr/>
          <p:nvPr/>
        </p:nvGrpSpPr>
        <p:grpSpPr>
          <a:xfrm>
            <a:off x="179511" y="1166296"/>
            <a:ext cx="3901778" cy="3558848"/>
            <a:chOff x="66005" y="1028225"/>
            <a:chExt cx="3901778" cy="3558848"/>
          </a:xfrm>
        </p:grpSpPr>
        <p:pic>
          <p:nvPicPr>
            <p:cNvPr id="12" name="图片 11">
              <a:extLst>
                <a:ext uri="{FF2B5EF4-FFF2-40B4-BE49-F238E27FC236}">
                  <a16:creationId xmlns:a16="http://schemas.microsoft.com/office/drawing/2014/main" id="{4E00F6D0-906E-4CBE-90B4-BB92BF7A869E}"/>
                </a:ext>
              </a:extLst>
            </p:cNvPr>
            <p:cNvPicPr>
              <a:picLocks noChangeAspect="1"/>
            </p:cNvPicPr>
            <p:nvPr/>
          </p:nvPicPr>
          <p:blipFill>
            <a:blip r:embed="rId4"/>
            <a:stretch>
              <a:fillRect/>
            </a:stretch>
          </p:blipFill>
          <p:spPr>
            <a:xfrm>
              <a:off x="66005" y="1028225"/>
              <a:ext cx="3901778" cy="3558848"/>
            </a:xfrm>
            <a:prstGeom prst="rect">
              <a:avLst/>
            </a:prstGeom>
          </p:spPr>
        </p:pic>
        <p:sp>
          <p:nvSpPr>
            <p:cNvPr id="16" name="文本框 15">
              <a:extLst>
                <a:ext uri="{FF2B5EF4-FFF2-40B4-BE49-F238E27FC236}">
                  <a16:creationId xmlns:a16="http://schemas.microsoft.com/office/drawing/2014/main" id="{A66BDF53-6E64-41CD-828B-56E5D9168029}"/>
                </a:ext>
              </a:extLst>
            </p:cNvPr>
            <p:cNvSpPr txBox="1"/>
            <p:nvPr/>
          </p:nvSpPr>
          <p:spPr>
            <a:xfrm>
              <a:off x="1763688" y="2417144"/>
              <a:ext cx="769763" cy="369332"/>
            </a:xfrm>
            <a:prstGeom prst="rect">
              <a:avLst/>
            </a:prstGeom>
            <a:noFill/>
          </p:spPr>
          <p:txBody>
            <a:bodyPr wrap="none" rtlCol="0">
              <a:spAutoFit/>
            </a:bodyPr>
            <a:lstStyle/>
            <a:p>
              <a:r>
                <a:rPr lang="en-US" altLang="zh-CN" b="1" i="1" dirty="0">
                  <a:solidFill>
                    <a:srgbClr val="FF0000"/>
                  </a:solidFill>
                </a:rPr>
                <a:t>E</a:t>
              </a:r>
              <a:r>
                <a:rPr lang="en-US" altLang="zh-CN" b="1" i="1" baseline="-25000" dirty="0">
                  <a:solidFill>
                    <a:srgbClr val="FF0000"/>
                  </a:solidFill>
                </a:rPr>
                <a:t>s</a:t>
              </a:r>
              <a:r>
                <a:rPr lang="en-US" altLang="zh-CN" b="1" dirty="0">
                  <a:solidFill>
                    <a:srgbClr val="FF0000"/>
                  </a:solidFill>
                </a:rPr>
                <a:t>, </a:t>
              </a:r>
              <a:r>
                <a:rPr lang="en-US" altLang="zh-CN" b="1" i="1" dirty="0">
                  <a:solidFill>
                    <a:srgbClr val="FF0000"/>
                  </a:solidFill>
                </a:rPr>
                <a:t>H</a:t>
              </a:r>
              <a:r>
                <a:rPr lang="en-US" altLang="zh-CN" b="1" i="1" baseline="-25000" dirty="0">
                  <a:solidFill>
                    <a:srgbClr val="FF0000"/>
                  </a:solidFill>
                </a:rPr>
                <a:t>p</a:t>
              </a:r>
              <a:endParaRPr lang="zh-CN" altLang="en-US" b="1" i="1" baseline="-25000" dirty="0">
                <a:solidFill>
                  <a:srgbClr val="FF0000"/>
                </a:solidFill>
              </a:endParaRPr>
            </a:p>
          </p:txBody>
        </p:sp>
      </p:grpSp>
      <p:graphicFrame>
        <p:nvGraphicFramePr>
          <p:cNvPr id="2" name="对象 1">
            <a:extLst>
              <a:ext uri="{FF2B5EF4-FFF2-40B4-BE49-F238E27FC236}">
                <a16:creationId xmlns:a16="http://schemas.microsoft.com/office/drawing/2014/main" id="{A96FBF9B-769A-41C8-9051-08C9D7E74DA9}"/>
              </a:ext>
            </a:extLst>
          </p:cNvPr>
          <p:cNvGraphicFramePr>
            <a:graphicFrameLocks noChangeAspect="1"/>
          </p:cNvGraphicFramePr>
          <p:nvPr>
            <p:extLst>
              <p:ext uri="{D42A27DB-BD31-4B8C-83A1-F6EECF244321}">
                <p14:modId xmlns:p14="http://schemas.microsoft.com/office/powerpoint/2010/main" val="940890685"/>
              </p:ext>
            </p:extLst>
          </p:nvPr>
        </p:nvGraphicFramePr>
        <p:xfrm>
          <a:off x="4860032" y="1505427"/>
          <a:ext cx="2893663" cy="404708"/>
        </p:xfrm>
        <a:graphic>
          <a:graphicData uri="http://schemas.openxmlformats.org/presentationml/2006/ole">
            <mc:AlternateContent xmlns:mc="http://schemas.openxmlformats.org/markup-compatibility/2006">
              <mc:Choice xmlns:v="urn:schemas-microsoft-com:vml" Requires="v">
                <p:oleObj spid="_x0000_s100656" name="Equation" r:id="rId5" imgW="1815840" imgH="253800" progId="Equation.DSMT4">
                  <p:embed/>
                </p:oleObj>
              </mc:Choice>
              <mc:Fallback>
                <p:oleObj name="Equation" r:id="rId5" imgW="1815840" imgH="253800" progId="Equation.DSMT4">
                  <p:embed/>
                  <p:pic>
                    <p:nvPicPr>
                      <p:cNvPr id="0" name=""/>
                      <p:cNvPicPr/>
                      <p:nvPr/>
                    </p:nvPicPr>
                    <p:blipFill>
                      <a:blip r:embed="rId6"/>
                      <a:stretch>
                        <a:fillRect/>
                      </a:stretch>
                    </p:blipFill>
                    <p:spPr>
                      <a:xfrm>
                        <a:off x="4860032" y="1505427"/>
                        <a:ext cx="2893663" cy="404708"/>
                      </a:xfrm>
                      <a:prstGeom prst="rect">
                        <a:avLst/>
                      </a:prstGeom>
                    </p:spPr>
                  </p:pic>
                </p:oleObj>
              </mc:Fallback>
            </mc:AlternateContent>
          </a:graphicData>
        </a:graphic>
      </p:graphicFrame>
      <p:sp>
        <p:nvSpPr>
          <p:cNvPr id="17" name="TextBox 6">
            <a:extLst>
              <a:ext uri="{FF2B5EF4-FFF2-40B4-BE49-F238E27FC236}">
                <a16:creationId xmlns:a16="http://schemas.microsoft.com/office/drawing/2014/main" id="{69E07349-DE6F-4BD1-B2CA-6B8EABD72A37}"/>
              </a:ext>
            </a:extLst>
          </p:cNvPr>
          <p:cNvSpPr txBox="1"/>
          <p:nvPr/>
        </p:nvSpPr>
        <p:spPr>
          <a:xfrm>
            <a:off x="4225304" y="1844824"/>
            <a:ext cx="3343215" cy="458074"/>
          </a:xfrm>
          <a:prstGeom prst="rect">
            <a:avLst/>
          </a:prstGeom>
          <a:noFill/>
        </p:spPr>
        <p:txBody>
          <a:bodyPr wrap="square" rtlCol="0">
            <a:spAutoFit/>
          </a:bodyPr>
          <a:lstStyle/>
          <a:p>
            <a:pPr algn="just">
              <a:lnSpc>
                <a:spcPct val="150000"/>
              </a:lnSpc>
            </a:pPr>
            <a:r>
              <a:rPr lang="zh-CN" altLang="en-US" b="1" dirty="0">
                <a:solidFill>
                  <a:schemeClr val="tx2"/>
                </a:solidFill>
              </a:rPr>
              <a:t>界面</a:t>
            </a:r>
            <a:r>
              <a:rPr lang="en-US" altLang="zh-CN" b="1" i="1" dirty="0">
                <a:solidFill>
                  <a:schemeClr val="tx2"/>
                </a:solidFill>
              </a:rPr>
              <a:t>m</a:t>
            </a:r>
            <a:r>
              <a:rPr lang="zh-CN" altLang="en-US" b="1" dirty="0">
                <a:solidFill>
                  <a:schemeClr val="tx2"/>
                </a:solidFill>
              </a:rPr>
              <a:t>处的磁场切向分量：</a:t>
            </a:r>
          </a:p>
        </p:txBody>
      </p:sp>
      <p:graphicFrame>
        <p:nvGraphicFramePr>
          <p:cNvPr id="3" name="对象 2">
            <a:extLst>
              <a:ext uri="{FF2B5EF4-FFF2-40B4-BE49-F238E27FC236}">
                <a16:creationId xmlns:a16="http://schemas.microsoft.com/office/drawing/2014/main" id="{72BA4280-A6A8-4586-B75D-03C5D5CF150C}"/>
              </a:ext>
            </a:extLst>
          </p:cNvPr>
          <p:cNvGraphicFramePr>
            <a:graphicFrameLocks noChangeAspect="1"/>
          </p:cNvGraphicFramePr>
          <p:nvPr>
            <p:extLst>
              <p:ext uri="{D42A27DB-BD31-4B8C-83A1-F6EECF244321}">
                <p14:modId xmlns:p14="http://schemas.microsoft.com/office/powerpoint/2010/main" val="3397749058"/>
              </p:ext>
            </p:extLst>
          </p:nvPr>
        </p:nvGraphicFramePr>
        <p:xfrm>
          <a:off x="4860230" y="2334270"/>
          <a:ext cx="4032250" cy="374650"/>
        </p:xfrm>
        <a:graphic>
          <a:graphicData uri="http://schemas.openxmlformats.org/presentationml/2006/ole">
            <mc:AlternateContent xmlns:mc="http://schemas.openxmlformats.org/markup-compatibility/2006">
              <mc:Choice xmlns:v="urn:schemas-microsoft-com:vml" Requires="v">
                <p:oleObj spid="_x0000_s100657" name="Equation" r:id="rId7" imgW="3009600" imgH="279360" progId="Equation.DSMT4">
                  <p:embed/>
                </p:oleObj>
              </mc:Choice>
              <mc:Fallback>
                <p:oleObj name="Equation" r:id="rId7" imgW="3009600" imgH="279360" progId="Equation.DSMT4">
                  <p:embed/>
                  <p:pic>
                    <p:nvPicPr>
                      <p:cNvPr id="0" name=""/>
                      <p:cNvPicPr/>
                      <p:nvPr/>
                    </p:nvPicPr>
                    <p:blipFill>
                      <a:blip r:embed="rId8"/>
                      <a:stretch>
                        <a:fillRect/>
                      </a:stretch>
                    </p:blipFill>
                    <p:spPr>
                      <a:xfrm>
                        <a:off x="4860230" y="2334270"/>
                        <a:ext cx="4032250" cy="374650"/>
                      </a:xfrm>
                      <a:prstGeom prst="rect">
                        <a:avLst/>
                      </a:prstGeom>
                    </p:spPr>
                  </p:pic>
                </p:oleObj>
              </mc:Fallback>
            </mc:AlternateContent>
          </a:graphicData>
        </a:graphic>
      </p:graphicFrame>
      <p:sp>
        <p:nvSpPr>
          <p:cNvPr id="19" name="TextBox 6">
            <a:extLst>
              <a:ext uri="{FF2B5EF4-FFF2-40B4-BE49-F238E27FC236}">
                <a16:creationId xmlns:a16="http://schemas.microsoft.com/office/drawing/2014/main" id="{09344ED7-AE47-4C23-BE7A-BD539417FA32}"/>
              </a:ext>
            </a:extLst>
          </p:cNvPr>
          <p:cNvSpPr txBox="1"/>
          <p:nvPr/>
        </p:nvSpPr>
        <p:spPr>
          <a:xfrm>
            <a:off x="4225304" y="3477090"/>
            <a:ext cx="3302111" cy="458074"/>
          </a:xfrm>
          <a:prstGeom prst="rect">
            <a:avLst/>
          </a:prstGeom>
          <a:noFill/>
        </p:spPr>
        <p:txBody>
          <a:bodyPr wrap="square" rtlCol="0">
            <a:spAutoFit/>
          </a:bodyPr>
          <a:lstStyle/>
          <a:p>
            <a:pPr algn="just">
              <a:lnSpc>
                <a:spcPct val="150000"/>
              </a:lnSpc>
            </a:pPr>
            <a:r>
              <a:rPr lang="zh-CN" altLang="en-US" b="1" dirty="0">
                <a:solidFill>
                  <a:schemeClr val="tx2"/>
                </a:solidFill>
              </a:rPr>
              <a:t>界面</a:t>
            </a:r>
            <a:r>
              <a:rPr lang="en-US" altLang="zh-CN" b="1" i="1" dirty="0">
                <a:solidFill>
                  <a:schemeClr val="tx2"/>
                </a:solidFill>
              </a:rPr>
              <a:t>m</a:t>
            </a:r>
            <a:r>
              <a:rPr lang="en-US" altLang="zh-CN" b="1" dirty="0">
                <a:solidFill>
                  <a:schemeClr val="tx2"/>
                </a:solidFill>
              </a:rPr>
              <a:t>+1</a:t>
            </a:r>
            <a:r>
              <a:rPr lang="zh-CN" altLang="en-US" b="1" dirty="0">
                <a:solidFill>
                  <a:schemeClr val="tx2"/>
                </a:solidFill>
              </a:rPr>
              <a:t>处的电场切向分量：</a:t>
            </a:r>
          </a:p>
        </p:txBody>
      </p:sp>
      <p:sp>
        <p:nvSpPr>
          <p:cNvPr id="20" name="TextBox 6">
            <a:extLst>
              <a:ext uri="{FF2B5EF4-FFF2-40B4-BE49-F238E27FC236}">
                <a16:creationId xmlns:a16="http://schemas.microsoft.com/office/drawing/2014/main" id="{49C3A153-C310-4F8F-A8BF-0288E35EC2EF}"/>
              </a:ext>
            </a:extLst>
          </p:cNvPr>
          <p:cNvSpPr txBox="1"/>
          <p:nvPr/>
        </p:nvSpPr>
        <p:spPr>
          <a:xfrm>
            <a:off x="179511" y="4797152"/>
            <a:ext cx="3371032" cy="458074"/>
          </a:xfrm>
          <a:prstGeom prst="rect">
            <a:avLst/>
          </a:prstGeom>
          <a:noFill/>
        </p:spPr>
        <p:txBody>
          <a:bodyPr wrap="square" rtlCol="0">
            <a:spAutoFit/>
          </a:bodyPr>
          <a:lstStyle/>
          <a:p>
            <a:pPr algn="just">
              <a:lnSpc>
                <a:spcPct val="150000"/>
              </a:lnSpc>
            </a:pPr>
            <a:r>
              <a:rPr lang="zh-CN" altLang="en-US" b="1" dirty="0">
                <a:solidFill>
                  <a:schemeClr val="tx2"/>
                </a:solidFill>
              </a:rPr>
              <a:t>界面</a:t>
            </a:r>
            <a:r>
              <a:rPr lang="en-US" altLang="zh-CN" b="1" i="1" dirty="0">
                <a:solidFill>
                  <a:schemeClr val="tx2"/>
                </a:solidFill>
              </a:rPr>
              <a:t>m</a:t>
            </a:r>
            <a:r>
              <a:rPr lang="en-US" altLang="zh-CN" b="1" dirty="0">
                <a:solidFill>
                  <a:schemeClr val="tx2"/>
                </a:solidFill>
              </a:rPr>
              <a:t>+1</a:t>
            </a:r>
            <a:r>
              <a:rPr lang="zh-CN" altLang="en-US" b="1" dirty="0">
                <a:solidFill>
                  <a:schemeClr val="tx2"/>
                </a:solidFill>
              </a:rPr>
              <a:t>处的磁场切向分量：</a:t>
            </a:r>
          </a:p>
        </p:txBody>
      </p:sp>
      <p:graphicFrame>
        <p:nvGraphicFramePr>
          <p:cNvPr id="21" name="对象 20">
            <a:extLst>
              <a:ext uri="{FF2B5EF4-FFF2-40B4-BE49-F238E27FC236}">
                <a16:creationId xmlns:a16="http://schemas.microsoft.com/office/drawing/2014/main" id="{BA7E923F-9D6F-4819-A25C-0956BB5F3DCE}"/>
              </a:ext>
            </a:extLst>
          </p:cNvPr>
          <p:cNvGraphicFramePr>
            <a:graphicFrameLocks noChangeAspect="1"/>
          </p:cNvGraphicFramePr>
          <p:nvPr>
            <p:extLst>
              <p:ext uri="{D42A27DB-BD31-4B8C-83A1-F6EECF244321}">
                <p14:modId xmlns:p14="http://schemas.microsoft.com/office/powerpoint/2010/main" val="1087688825"/>
              </p:ext>
            </p:extLst>
          </p:nvPr>
        </p:nvGraphicFramePr>
        <p:xfrm>
          <a:off x="4864100" y="4005064"/>
          <a:ext cx="3524250" cy="368300"/>
        </p:xfrm>
        <a:graphic>
          <a:graphicData uri="http://schemas.openxmlformats.org/presentationml/2006/ole">
            <mc:AlternateContent xmlns:mc="http://schemas.openxmlformats.org/markup-compatibility/2006">
              <mc:Choice xmlns:v="urn:schemas-microsoft-com:vml" Requires="v">
                <p:oleObj spid="_x0000_s100658" name="Equation" r:id="rId9" imgW="2425680" imgH="253800" progId="Equation.DSMT4">
                  <p:embed/>
                </p:oleObj>
              </mc:Choice>
              <mc:Fallback>
                <p:oleObj name="Equation" r:id="rId9" imgW="2425680" imgH="253800" progId="Equation.DSMT4">
                  <p:embed/>
                  <p:pic>
                    <p:nvPicPr>
                      <p:cNvPr id="0" name=""/>
                      <p:cNvPicPr/>
                      <p:nvPr/>
                    </p:nvPicPr>
                    <p:blipFill>
                      <a:blip r:embed="rId10"/>
                      <a:stretch>
                        <a:fillRect/>
                      </a:stretch>
                    </p:blipFill>
                    <p:spPr>
                      <a:xfrm>
                        <a:off x="4864100" y="4005064"/>
                        <a:ext cx="3524250" cy="3683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DEA781D0-2B5A-4D24-A0F5-665A7DD5343C}"/>
              </a:ext>
            </a:extLst>
          </p:cNvPr>
          <p:cNvGraphicFramePr>
            <a:graphicFrameLocks noChangeAspect="1"/>
          </p:cNvGraphicFramePr>
          <p:nvPr>
            <p:extLst>
              <p:ext uri="{D42A27DB-BD31-4B8C-83A1-F6EECF244321}">
                <p14:modId xmlns:p14="http://schemas.microsoft.com/office/powerpoint/2010/main" val="3129791754"/>
              </p:ext>
            </p:extLst>
          </p:nvPr>
        </p:nvGraphicFramePr>
        <p:xfrm>
          <a:off x="755576" y="5275263"/>
          <a:ext cx="7900988" cy="636587"/>
        </p:xfrm>
        <a:graphic>
          <a:graphicData uri="http://schemas.openxmlformats.org/presentationml/2006/ole">
            <mc:AlternateContent xmlns:mc="http://schemas.openxmlformats.org/markup-compatibility/2006">
              <mc:Choice xmlns:v="urn:schemas-microsoft-com:vml" Requires="v">
                <p:oleObj spid="_x0000_s100659" name="Equation" r:id="rId11" imgW="5981400" imgH="482400" progId="Equation.DSMT4">
                  <p:embed/>
                </p:oleObj>
              </mc:Choice>
              <mc:Fallback>
                <p:oleObj name="Equation" r:id="rId11" imgW="5981400" imgH="482400" progId="Equation.DSMT4">
                  <p:embed/>
                  <p:pic>
                    <p:nvPicPr>
                      <p:cNvPr id="0" name=""/>
                      <p:cNvPicPr/>
                      <p:nvPr/>
                    </p:nvPicPr>
                    <p:blipFill>
                      <a:blip r:embed="rId12"/>
                      <a:stretch>
                        <a:fillRect/>
                      </a:stretch>
                    </p:blipFill>
                    <p:spPr>
                      <a:xfrm>
                        <a:off x="755576" y="5275263"/>
                        <a:ext cx="7900988" cy="636587"/>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2535E828-30A8-4651-97B2-2A63799C4AE3}"/>
              </a:ext>
            </a:extLst>
          </p:cNvPr>
          <p:cNvGraphicFramePr>
            <a:graphicFrameLocks noChangeAspect="1"/>
          </p:cNvGraphicFramePr>
          <p:nvPr>
            <p:extLst>
              <p:ext uri="{D42A27DB-BD31-4B8C-83A1-F6EECF244321}">
                <p14:modId xmlns:p14="http://schemas.microsoft.com/office/powerpoint/2010/main" val="4127865767"/>
              </p:ext>
            </p:extLst>
          </p:nvPr>
        </p:nvGraphicFramePr>
        <p:xfrm>
          <a:off x="4860032" y="2841710"/>
          <a:ext cx="2880092" cy="659298"/>
        </p:xfrm>
        <a:graphic>
          <a:graphicData uri="http://schemas.openxmlformats.org/presentationml/2006/ole">
            <mc:AlternateContent xmlns:mc="http://schemas.openxmlformats.org/markup-compatibility/2006">
              <mc:Choice xmlns:v="urn:schemas-microsoft-com:vml" Requires="v">
                <p:oleObj spid="_x0000_s100660" name="Equation" r:id="rId13" imgW="2108160" imgH="482400" progId="Equation.DSMT4">
                  <p:embed/>
                </p:oleObj>
              </mc:Choice>
              <mc:Fallback>
                <p:oleObj name="Equation" r:id="rId13" imgW="2108160" imgH="482400" progId="Equation.DSMT4">
                  <p:embed/>
                  <p:pic>
                    <p:nvPicPr>
                      <p:cNvPr id="0" name=""/>
                      <p:cNvPicPr/>
                      <p:nvPr/>
                    </p:nvPicPr>
                    <p:blipFill>
                      <a:blip r:embed="rId14"/>
                      <a:stretch>
                        <a:fillRect/>
                      </a:stretch>
                    </p:blipFill>
                    <p:spPr>
                      <a:xfrm>
                        <a:off x="4860032" y="2841710"/>
                        <a:ext cx="2880092" cy="659298"/>
                      </a:xfrm>
                      <a:prstGeom prst="rect">
                        <a:avLst/>
                      </a:prstGeom>
                    </p:spPr>
                  </p:pic>
                </p:oleObj>
              </mc:Fallback>
            </mc:AlternateContent>
          </a:graphicData>
        </a:graphic>
      </p:graphicFrame>
      <p:sp>
        <p:nvSpPr>
          <p:cNvPr id="29" name="箭头: 右 28">
            <a:extLst>
              <a:ext uri="{FF2B5EF4-FFF2-40B4-BE49-F238E27FC236}">
                <a16:creationId xmlns:a16="http://schemas.microsoft.com/office/drawing/2014/main" id="{2C836754-FD8D-4F85-80B9-1E1DCA09CD3B}"/>
              </a:ext>
            </a:extLst>
          </p:cNvPr>
          <p:cNvSpPr/>
          <p:nvPr/>
        </p:nvSpPr>
        <p:spPr>
          <a:xfrm>
            <a:off x="4382765" y="3035554"/>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FDD61876-A7B8-42C9-A235-A7008FEAA736}"/>
              </a:ext>
            </a:extLst>
          </p:cNvPr>
          <p:cNvCxnSpPr/>
          <p:nvPr/>
        </p:nvCxnSpPr>
        <p:spPr>
          <a:xfrm>
            <a:off x="5292080" y="2420888"/>
            <a:ext cx="1584275" cy="13432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00A1F5A-1900-401B-905C-566F2E3803AB}"/>
              </a:ext>
            </a:extLst>
          </p:cNvPr>
          <p:cNvCxnSpPr>
            <a:cxnSpLocks/>
          </p:cNvCxnSpPr>
          <p:nvPr/>
        </p:nvCxnSpPr>
        <p:spPr>
          <a:xfrm>
            <a:off x="7052912" y="4145260"/>
            <a:ext cx="1282851" cy="10114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8158327-D2EF-4518-9606-686659C79C50}"/>
              </a:ext>
            </a:extLst>
          </p:cNvPr>
          <p:cNvCxnSpPr>
            <a:cxnSpLocks/>
          </p:cNvCxnSpPr>
          <p:nvPr/>
        </p:nvCxnSpPr>
        <p:spPr>
          <a:xfrm>
            <a:off x="5377282" y="1628800"/>
            <a:ext cx="922796" cy="11711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7" name="对象 36">
            <a:extLst>
              <a:ext uri="{FF2B5EF4-FFF2-40B4-BE49-F238E27FC236}">
                <a16:creationId xmlns:a16="http://schemas.microsoft.com/office/drawing/2014/main" id="{F23B20BB-72D0-4144-99E1-36C2E2C6E79B}"/>
              </a:ext>
            </a:extLst>
          </p:cNvPr>
          <p:cNvGraphicFramePr>
            <a:graphicFrameLocks noChangeAspect="1"/>
          </p:cNvGraphicFramePr>
          <p:nvPr>
            <p:extLst>
              <p:ext uri="{D42A27DB-BD31-4B8C-83A1-F6EECF244321}">
                <p14:modId xmlns:p14="http://schemas.microsoft.com/office/powerpoint/2010/main" val="3882815294"/>
              </p:ext>
            </p:extLst>
          </p:nvPr>
        </p:nvGraphicFramePr>
        <p:xfrm>
          <a:off x="4860032" y="4545798"/>
          <a:ext cx="3382288" cy="361742"/>
        </p:xfrm>
        <a:graphic>
          <a:graphicData uri="http://schemas.openxmlformats.org/presentationml/2006/ole">
            <mc:AlternateContent xmlns:mc="http://schemas.openxmlformats.org/markup-compatibility/2006">
              <mc:Choice xmlns:v="urn:schemas-microsoft-com:vml" Requires="v">
                <p:oleObj spid="_x0000_s100661" name="Equation" r:id="rId15" imgW="2374560" imgH="253800" progId="Equation.DSMT4">
                  <p:embed/>
                </p:oleObj>
              </mc:Choice>
              <mc:Fallback>
                <p:oleObj name="Equation" r:id="rId15" imgW="2374560" imgH="253800" progId="Equation.DSMT4">
                  <p:embed/>
                  <p:pic>
                    <p:nvPicPr>
                      <p:cNvPr id="0" name=""/>
                      <p:cNvPicPr/>
                      <p:nvPr/>
                    </p:nvPicPr>
                    <p:blipFill>
                      <a:blip r:embed="rId16"/>
                      <a:stretch>
                        <a:fillRect/>
                      </a:stretch>
                    </p:blipFill>
                    <p:spPr>
                      <a:xfrm>
                        <a:off x="4860032" y="4545798"/>
                        <a:ext cx="3382288" cy="361742"/>
                      </a:xfrm>
                      <a:prstGeom prst="rect">
                        <a:avLst/>
                      </a:prstGeom>
                    </p:spPr>
                  </p:pic>
                </p:oleObj>
              </mc:Fallback>
            </mc:AlternateContent>
          </a:graphicData>
        </a:graphic>
      </p:graphicFrame>
      <p:sp>
        <p:nvSpPr>
          <p:cNvPr id="38" name="箭头: 右 37">
            <a:extLst>
              <a:ext uri="{FF2B5EF4-FFF2-40B4-BE49-F238E27FC236}">
                <a16:creationId xmlns:a16="http://schemas.microsoft.com/office/drawing/2014/main" id="{BCA02BAF-98FC-4EBA-9379-53EE0CB8A4DC}"/>
              </a:ext>
            </a:extLst>
          </p:cNvPr>
          <p:cNvSpPr/>
          <p:nvPr/>
        </p:nvSpPr>
        <p:spPr>
          <a:xfrm>
            <a:off x="4382765" y="4581128"/>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对象 38">
            <a:extLst>
              <a:ext uri="{FF2B5EF4-FFF2-40B4-BE49-F238E27FC236}">
                <a16:creationId xmlns:a16="http://schemas.microsoft.com/office/drawing/2014/main" id="{AAED317C-CF00-4F74-AC85-3DD0DB8CE54D}"/>
              </a:ext>
            </a:extLst>
          </p:cNvPr>
          <p:cNvGraphicFramePr>
            <a:graphicFrameLocks noChangeAspect="1"/>
          </p:cNvGraphicFramePr>
          <p:nvPr>
            <p:extLst>
              <p:ext uri="{D42A27DB-BD31-4B8C-83A1-F6EECF244321}">
                <p14:modId xmlns:p14="http://schemas.microsoft.com/office/powerpoint/2010/main" val="1653801311"/>
              </p:ext>
            </p:extLst>
          </p:nvPr>
        </p:nvGraphicFramePr>
        <p:xfrm>
          <a:off x="755576" y="5973763"/>
          <a:ext cx="4908550" cy="695325"/>
        </p:xfrm>
        <a:graphic>
          <a:graphicData uri="http://schemas.openxmlformats.org/presentationml/2006/ole">
            <mc:AlternateContent xmlns:mc="http://schemas.openxmlformats.org/markup-compatibility/2006">
              <mc:Choice xmlns:v="urn:schemas-microsoft-com:vml" Requires="v">
                <p:oleObj spid="_x0000_s100662" name="Equation" r:id="rId17" imgW="3403440" imgH="482400" progId="Equation.DSMT4">
                  <p:embed/>
                </p:oleObj>
              </mc:Choice>
              <mc:Fallback>
                <p:oleObj name="Equation" r:id="rId17" imgW="3403440" imgH="482400" progId="Equation.DSMT4">
                  <p:embed/>
                  <p:pic>
                    <p:nvPicPr>
                      <p:cNvPr id="0" name=""/>
                      <p:cNvPicPr/>
                      <p:nvPr/>
                    </p:nvPicPr>
                    <p:blipFill>
                      <a:blip r:embed="rId18"/>
                      <a:stretch>
                        <a:fillRect/>
                      </a:stretch>
                    </p:blipFill>
                    <p:spPr>
                      <a:xfrm>
                        <a:off x="755576" y="5973763"/>
                        <a:ext cx="4908550" cy="695325"/>
                      </a:xfrm>
                      <a:prstGeom prst="rect">
                        <a:avLst/>
                      </a:prstGeom>
                    </p:spPr>
                  </p:pic>
                </p:oleObj>
              </mc:Fallback>
            </mc:AlternateContent>
          </a:graphicData>
        </a:graphic>
      </p:graphicFrame>
      <p:sp>
        <p:nvSpPr>
          <p:cNvPr id="40" name="箭头: 右 39">
            <a:extLst>
              <a:ext uri="{FF2B5EF4-FFF2-40B4-BE49-F238E27FC236}">
                <a16:creationId xmlns:a16="http://schemas.microsoft.com/office/drawing/2014/main" id="{3418953E-0F0B-492C-B24B-4700A25E3730}"/>
              </a:ext>
            </a:extLst>
          </p:cNvPr>
          <p:cNvSpPr/>
          <p:nvPr/>
        </p:nvSpPr>
        <p:spPr>
          <a:xfrm>
            <a:off x="323528" y="6165304"/>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E4C41E34-B725-4372-89EB-79936E9FF85D}"/>
              </a:ext>
            </a:extLst>
          </p:cNvPr>
          <p:cNvCxnSpPr>
            <a:cxnSpLocks/>
          </p:cNvCxnSpPr>
          <p:nvPr/>
        </p:nvCxnSpPr>
        <p:spPr>
          <a:xfrm>
            <a:off x="3769501" y="5494356"/>
            <a:ext cx="2170651" cy="2195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75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wipe(left)">
                                      <p:cBhvr>
                                        <p:cTn id="81" dur="500"/>
                                        <p:tgtEl>
                                          <p:spTgt spid="41"/>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left)">
                                      <p:cBhvr>
                                        <p:cTn id="85" dur="500"/>
                                        <p:tgtEl>
                                          <p:spTgt spid="40"/>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9" grpId="0"/>
      <p:bldP spid="20" grpId="0"/>
      <p:bldP spid="29" grpId="0" animBg="1"/>
      <p:bldP spid="38" grpId="0" animBg="1"/>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薄膜的特征矩阵</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44</a:t>
            </a:fld>
            <a:endParaRPr lang="en-US" altLang="zh-CN" dirty="0"/>
          </a:p>
        </p:txBody>
      </p:sp>
      <p:sp>
        <p:nvSpPr>
          <p:cNvPr id="7" name="TextBox 6"/>
          <p:cNvSpPr txBox="1"/>
          <p:nvPr/>
        </p:nvSpPr>
        <p:spPr>
          <a:xfrm>
            <a:off x="107462" y="1448645"/>
            <a:ext cx="2298562" cy="749564"/>
          </a:xfrm>
          <a:prstGeom prst="rect">
            <a:avLst/>
          </a:prstGeom>
          <a:noFill/>
        </p:spPr>
        <p:txBody>
          <a:bodyPr wrap="square" rtlCol="0">
            <a:spAutoFit/>
          </a:bodyPr>
          <a:lstStyle/>
          <a:p>
            <a:pPr algn="just">
              <a:lnSpc>
                <a:spcPct val="125000"/>
              </a:lnSpc>
            </a:pPr>
            <a:r>
              <a:rPr lang="zh-CN" altLang="en-US" b="1" dirty="0">
                <a:solidFill>
                  <a:schemeClr val="tx2"/>
                </a:solidFill>
              </a:rPr>
              <a:t>界面</a:t>
            </a:r>
            <a:r>
              <a:rPr lang="en-US" altLang="zh-CN" b="1" i="1" dirty="0">
                <a:solidFill>
                  <a:schemeClr val="tx2"/>
                </a:solidFill>
              </a:rPr>
              <a:t>m</a:t>
            </a:r>
            <a:r>
              <a:rPr lang="zh-CN" altLang="en-US" b="1" dirty="0">
                <a:solidFill>
                  <a:schemeClr val="tx2"/>
                </a:solidFill>
              </a:rPr>
              <a:t>处的电磁场切向分量：</a:t>
            </a:r>
          </a:p>
        </p:txBody>
      </p:sp>
      <p:graphicFrame>
        <p:nvGraphicFramePr>
          <p:cNvPr id="2" name="对象 1">
            <a:extLst>
              <a:ext uri="{FF2B5EF4-FFF2-40B4-BE49-F238E27FC236}">
                <a16:creationId xmlns:a16="http://schemas.microsoft.com/office/drawing/2014/main" id="{A96FBF9B-769A-41C8-9051-08C9D7E74DA9}"/>
              </a:ext>
            </a:extLst>
          </p:cNvPr>
          <p:cNvGraphicFramePr>
            <a:graphicFrameLocks noChangeAspect="1"/>
          </p:cNvGraphicFramePr>
          <p:nvPr>
            <p:extLst>
              <p:ext uri="{D42A27DB-BD31-4B8C-83A1-F6EECF244321}">
                <p14:modId xmlns:p14="http://schemas.microsoft.com/office/powerpoint/2010/main" val="3964868528"/>
              </p:ext>
            </p:extLst>
          </p:nvPr>
        </p:nvGraphicFramePr>
        <p:xfrm>
          <a:off x="2699792" y="1206451"/>
          <a:ext cx="3500438" cy="1214437"/>
        </p:xfrm>
        <a:graphic>
          <a:graphicData uri="http://schemas.openxmlformats.org/presentationml/2006/ole">
            <mc:AlternateContent xmlns:mc="http://schemas.openxmlformats.org/markup-compatibility/2006">
              <mc:Choice xmlns:v="urn:schemas-microsoft-com:vml" Requires="v">
                <p:oleObj spid="_x0000_s101527" name="Equation" r:id="rId4" imgW="2197080" imgH="761760" progId="Equation.DSMT4">
                  <p:embed/>
                </p:oleObj>
              </mc:Choice>
              <mc:Fallback>
                <p:oleObj name="Equation" r:id="rId4" imgW="2197080" imgH="761760" progId="Equation.DSMT4">
                  <p:embed/>
                  <p:pic>
                    <p:nvPicPr>
                      <p:cNvPr id="2" name="对象 1">
                        <a:extLst>
                          <a:ext uri="{FF2B5EF4-FFF2-40B4-BE49-F238E27FC236}">
                            <a16:creationId xmlns:a16="http://schemas.microsoft.com/office/drawing/2014/main" id="{A96FBF9B-769A-41C8-9051-08C9D7E74DA9}"/>
                          </a:ext>
                        </a:extLst>
                      </p:cNvPr>
                      <p:cNvPicPr/>
                      <p:nvPr/>
                    </p:nvPicPr>
                    <p:blipFill>
                      <a:blip r:embed="rId5"/>
                      <a:stretch>
                        <a:fillRect/>
                      </a:stretch>
                    </p:blipFill>
                    <p:spPr>
                      <a:xfrm>
                        <a:off x="2699792" y="1206451"/>
                        <a:ext cx="3500438" cy="1214437"/>
                      </a:xfrm>
                      <a:prstGeom prst="rect">
                        <a:avLst/>
                      </a:prstGeom>
                    </p:spPr>
                  </p:pic>
                </p:oleObj>
              </mc:Fallback>
            </mc:AlternateContent>
          </a:graphicData>
        </a:graphic>
      </p:graphicFrame>
      <p:sp>
        <p:nvSpPr>
          <p:cNvPr id="20" name="TextBox 6">
            <a:extLst>
              <a:ext uri="{FF2B5EF4-FFF2-40B4-BE49-F238E27FC236}">
                <a16:creationId xmlns:a16="http://schemas.microsoft.com/office/drawing/2014/main" id="{49C3A153-C310-4F8F-A8BF-0288E35EC2EF}"/>
              </a:ext>
            </a:extLst>
          </p:cNvPr>
          <p:cNvSpPr txBox="1"/>
          <p:nvPr/>
        </p:nvSpPr>
        <p:spPr>
          <a:xfrm>
            <a:off x="107462" y="2805055"/>
            <a:ext cx="2376306" cy="749564"/>
          </a:xfrm>
          <a:prstGeom prst="rect">
            <a:avLst/>
          </a:prstGeom>
          <a:noFill/>
        </p:spPr>
        <p:txBody>
          <a:bodyPr wrap="square" rtlCol="0">
            <a:spAutoFit/>
          </a:bodyPr>
          <a:lstStyle/>
          <a:p>
            <a:pPr algn="just">
              <a:lnSpc>
                <a:spcPct val="125000"/>
              </a:lnSpc>
            </a:pPr>
            <a:r>
              <a:rPr lang="zh-CN" altLang="en-US" b="1" dirty="0">
                <a:solidFill>
                  <a:schemeClr val="tx2"/>
                </a:solidFill>
              </a:rPr>
              <a:t>界面</a:t>
            </a:r>
            <a:r>
              <a:rPr lang="en-US" altLang="zh-CN" b="1" i="1" dirty="0">
                <a:solidFill>
                  <a:schemeClr val="tx2"/>
                </a:solidFill>
              </a:rPr>
              <a:t>m</a:t>
            </a:r>
            <a:r>
              <a:rPr lang="en-US" altLang="zh-CN" b="1" dirty="0">
                <a:solidFill>
                  <a:schemeClr val="tx2"/>
                </a:solidFill>
              </a:rPr>
              <a:t>+1</a:t>
            </a:r>
            <a:r>
              <a:rPr lang="zh-CN" altLang="en-US" b="1" dirty="0">
                <a:solidFill>
                  <a:schemeClr val="tx2"/>
                </a:solidFill>
              </a:rPr>
              <a:t>处的电磁场切向分量：</a:t>
            </a:r>
          </a:p>
        </p:txBody>
      </p:sp>
      <p:graphicFrame>
        <p:nvGraphicFramePr>
          <p:cNvPr id="37" name="对象 36">
            <a:extLst>
              <a:ext uri="{FF2B5EF4-FFF2-40B4-BE49-F238E27FC236}">
                <a16:creationId xmlns:a16="http://schemas.microsoft.com/office/drawing/2014/main" id="{F23B20BB-72D0-4144-99E1-36C2E2C6E79B}"/>
              </a:ext>
            </a:extLst>
          </p:cNvPr>
          <p:cNvGraphicFramePr>
            <a:graphicFrameLocks noChangeAspect="1"/>
          </p:cNvGraphicFramePr>
          <p:nvPr>
            <p:extLst>
              <p:ext uri="{D42A27DB-BD31-4B8C-83A1-F6EECF244321}">
                <p14:modId xmlns:p14="http://schemas.microsoft.com/office/powerpoint/2010/main" val="1105133455"/>
              </p:ext>
            </p:extLst>
          </p:nvPr>
        </p:nvGraphicFramePr>
        <p:xfrm>
          <a:off x="2746077" y="2636838"/>
          <a:ext cx="4994275" cy="1085850"/>
        </p:xfrm>
        <a:graphic>
          <a:graphicData uri="http://schemas.openxmlformats.org/presentationml/2006/ole">
            <mc:AlternateContent xmlns:mc="http://schemas.openxmlformats.org/markup-compatibility/2006">
              <mc:Choice xmlns:v="urn:schemas-microsoft-com:vml" Requires="v">
                <p:oleObj spid="_x0000_s101528" name="Equation" r:id="rId6" imgW="3504960" imgH="761760" progId="Equation.DSMT4">
                  <p:embed/>
                </p:oleObj>
              </mc:Choice>
              <mc:Fallback>
                <p:oleObj name="Equation" r:id="rId6" imgW="3504960" imgH="761760" progId="Equation.DSMT4">
                  <p:embed/>
                  <p:pic>
                    <p:nvPicPr>
                      <p:cNvPr id="37" name="对象 36">
                        <a:extLst>
                          <a:ext uri="{FF2B5EF4-FFF2-40B4-BE49-F238E27FC236}">
                            <a16:creationId xmlns:a16="http://schemas.microsoft.com/office/drawing/2014/main" id="{F23B20BB-72D0-4144-99E1-36C2E2C6E79B}"/>
                          </a:ext>
                        </a:extLst>
                      </p:cNvPr>
                      <p:cNvPicPr/>
                      <p:nvPr/>
                    </p:nvPicPr>
                    <p:blipFill>
                      <a:blip r:embed="rId7"/>
                      <a:stretch>
                        <a:fillRect/>
                      </a:stretch>
                    </p:blipFill>
                    <p:spPr>
                      <a:xfrm>
                        <a:off x="2746077" y="2636838"/>
                        <a:ext cx="4994275" cy="1085850"/>
                      </a:xfrm>
                      <a:prstGeom prst="rect">
                        <a:avLst/>
                      </a:prstGeom>
                    </p:spPr>
                  </p:pic>
                </p:oleObj>
              </mc:Fallback>
            </mc:AlternateContent>
          </a:graphicData>
        </a:graphic>
      </p:graphicFrame>
      <p:sp>
        <p:nvSpPr>
          <p:cNvPr id="25" name="箭头: 右 24">
            <a:extLst>
              <a:ext uri="{FF2B5EF4-FFF2-40B4-BE49-F238E27FC236}">
                <a16:creationId xmlns:a16="http://schemas.microsoft.com/office/drawing/2014/main" id="{D0BAC5EB-6697-4021-B190-6213E6F9FB11}"/>
              </a:ext>
            </a:extLst>
          </p:cNvPr>
          <p:cNvSpPr/>
          <p:nvPr/>
        </p:nvSpPr>
        <p:spPr>
          <a:xfrm>
            <a:off x="2195736" y="4270323"/>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a:extLst>
              <a:ext uri="{FF2B5EF4-FFF2-40B4-BE49-F238E27FC236}">
                <a16:creationId xmlns:a16="http://schemas.microsoft.com/office/drawing/2014/main" id="{BDE4366E-FA75-480E-89F2-376AA0A30A78}"/>
              </a:ext>
            </a:extLst>
          </p:cNvPr>
          <p:cNvGraphicFramePr>
            <a:graphicFrameLocks noChangeAspect="1"/>
          </p:cNvGraphicFramePr>
          <p:nvPr>
            <p:extLst>
              <p:ext uri="{D42A27DB-BD31-4B8C-83A1-F6EECF244321}">
                <p14:modId xmlns:p14="http://schemas.microsoft.com/office/powerpoint/2010/main" val="3665476818"/>
              </p:ext>
            </p:extLst>
          </p:nvPr>
        </p:nvGraphicFramePr>
        <p:xfrm>
          <a:off x="2744336" y="3754917"/>
          <a:ext cx="2753964" cy="1301874"/>
        </p:xfrm>
        <a:graphic>
          <a:graphicData uri="http://schemas.openxmlformats.org/presentationml/2006/ole">
            <mc:AlternateContent xmlns:mc="http://schemas.openxmlformats.org/markup-compatibility/2006">
              <mc:Choice xmlns:v="urn:schemas-microsoft-com:vml" Requires="v">
                <p:oleObj spid="_x0000_s101529" name="Equation" r:id="rId8" imgW="2095200" imgH="990360" progId="Equation.DSMT4">
                  <p:embed/>
                </p:oleObj>
              </mc:Choice>
              <mc:Fallback>
                <p:oleObj name="Equation" r:id="rId8" imgW="2095200" imgH="990360" progId="Equation.DSMT4">
                  <p:embed/>
                  <p:pic>
                    <p:nvPicPr>
                      <p:cNvPr id="0" name=""/>
                      <p:cNvPicPr/>
                      <p:nvPr/>
                    </p:nvPicPr>
                    <p:blipFill>
                      <a:blip r:embed="rId9"/>
                      <a:stretch>
                        <a:fillRect/>
                      </a:stretch>
                    </p:blipFill>
                    <p:spPr>
                      <a:xfrm>
                        <a:off x="2744336" y="3754917"/>
                        <a:ext cx="2753964" cy="1301874"/>
                      </a:xfrm>
                      <a:prstGeom prst="rect">
                        <a:avLst/>
                      </a:prstGeom>
                    </p:spPr>
                  </p:pic>
                </p:oleObj>
              </mc:Fallback>
            </mc:AlternateContent>
          </a:graphicData>
        </a:graphic>
      </p:graphicFrame>
      <p:sp>
        <p:nvSpPr>
          <p:cNvPr id="27" name="箭头: 左弧形 26">
            <a:extLst>
              <a:ext uri="{FF2B5EF4-FFF2-40B4-BE49-F238E27FC236}">
                <a16:creationId xmlns:a16="http://schemas.microsoft.com/office/drawing/2014/main" id="{357E9C8E-9238-4A2B-B1A5-5576C0FB9727}"/>
              </a:ext>
            </a:extLst>
          </p:cNvPr>
          <p:cNvSpPr/>
          <p:nvPr/>
        </p:nvSpPr>
        <p:spPr>
          <a:xfrm rot="10800000">
            <a:off x="7996750" y="1556791"/>
            <a:ext cx="535690" cy="295232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箭头: 右 29">
            <a:extLst>
              <a:ext uri="{FF2B5EF4-FFF2-40B4-BE49-F238E27FC236}">
                <a16:creationId xmlns:a16="http://schemas.microsoft.com/office/drawing/2014/main" id="{04E855F9-1A77-4911-BCD6-DFCB4BFC2965}"/>
              </a:ext>
            </a:extLst>
          </p:cNvPr>
          <p:cNvSpPr/>
          <p:nvPr/>
        </p:nvSpPr>
        <p:spPr>
          <a:xfrm>
            <a:off x="122709" y="5572197"/>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a:extLst>
              <a:ext uri="{FF2B5EF4-FFF2-40B4-BE49-F238E27FC236}">
                <a16:creationId xmlns:a16="http://schemas.microsoft.com/office/drawing/2014/main" id="{D97A887C-EE39-45D7-83EA-D30D70AC44C2}"/>
              </a:ext>
            </a:extLst>
          </p:cNvPr>
          <p:cNvGraphicFramePr>
            <a:graphicFrameLocks noChangeAspect="1"/>
          </p:cNvGraphicFramePr>
          <p:nvPr>
            <p:extLst>
              <p:ext uri="{D42A27DB-BD31-4B8C-83A1-F6EECF244321}">
                <p14:modId xmlns:p14="http://schemas.microsoft.com/office/powerpoint/2010/main" val="2184221016"/>
              </p:ext>
            </p:extLst>
          </p:nvPr>
        </p:nvGraphicFramePr>
        <p:xfrm>
          <a:off x="539552" y="5157192"/>
          <a:ext cx="3238829" cy="1085850"/>
        </p:xfrm>
        <a:graphic>
          <a:graphicData uri="http://schemas.openxmlformats.org/presentationml/2006/ole">
            <mc:AlternateContent xmlns:mc="http://schemas.openxmlformats.org/markup-compatibility/2006">
              <mc:Choice xmlns:v="urn:schemas-microsoft-com:vml" Requires="v">
                <p:oleObj spid="_x0000_s101530" name="Equation" r:id="rId10" imgW="2197080" imgH="736560" progId="Equation.DSMT4">
                  <p:embed/>
                </p:oleObj>
              </mc:Choice>
              <mc:Fallback>
                <p:oleObj name="Equation" r:id="rId10" imgW="2197080" imgH="736560" progId="Equation.DSMT4">
                  <p:embed/>
                  <p:pic>
                    <p:nvPicPr>
                      <p:cNvPr id="0" name=""/>
                      <p:cNvPicPr/>
                      <p:nvPr/>
                    </p:nvPicPr>
                    <p:blipFill>
                      <a:blip r:embed="rId11"/>
                      <a:stretch>
                        <a:fillRect/>
                      </a:stretch>
                    </p:blipFill>
                    <p:spPr>
                      <a:xfrm>
                        <a:off x="539552" y="5157192"/>
                        <a:ext cx="3238829" cy="1085850"/>
                      </a:xfrm>
                      <a:prstGeom prst="rect">
                        <a:avLst/>
                      </a:prstGeom>
                    </p:spPr>
                  </p:pic>
                </p:oleObj>
              </mc:Fallback>
            </mc:AlternateContent>
          </a:graphicData>
        </a:graphic>
      </p:graphicFrame>
      <p:sp>
        <p:nvSpPr>
          <p:cNvPr id="36" name="箭头: 右 35">
            <a:extLst>
              <a:ext uri="{FF2B5EF4-FFF2-40B4-BE49-F238E27FC236}">
                <a16:creationId xmlns:a16="http://schemas.microsoft.com/office/drawing/2014/main" id="{6FABCE15-F4EC-4B58-8213-A8C8A7DB8D7E}"/>
              </a:ext>
            </a:extLst>
          </p:cNvPr>
          <p:cNvSpPr/>
          <p:nvPr/>
        </p:nvSpPr>
        <p:spPr>
          <a:xfrm>
            <a:off x="3779912" y="5593652"/>
            <a:ext cx="416843" cy="238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87D9C642-EEF3-4E27-AE42-82EFD0EF41B8}"/>
              </a:ext>
            </a:extLst>
          </p:cNvPr>
          <p:cNvGrpSpPr/>
          <p:nvPr/>
        </p:nvGrpSpPr>
        <p:grpSpPr>
          <a:xfrm>
            <a:off x="5521876" y="4005064"/>
            <a:ext cx="2356907" cy="704750"/>
            <a:chOff x="5521876" y="4005064"/>
            <a:chExt cx="2356907" cy="704750"/>
          </a:xfrm>
        </p:grpSpPr>
        <p:graphicFrame>
          <p:nvGraphicFramePr>
            <p:cNvPr id="8" name="对象 7">
              <a:extLst>
                <a:ext uri="{FF2B5EF4-FFF2-40B4-BE49-F238E27FC236}">
                  <a16:creationId xmlns:a16="http://schemas.microsoft.com/office/drawing/2014/main" id="{768BE677-5127-4EDF-90B8-F716C0A7384C}"/>
                </a:ext>
              </a:extLst>
            </p:cNvPr>
            <p:cNvGraphicFramePr>
              <a:graphicFrameLocks noChangeAspect="1"/>
            </p:cNvGraphicFramePr>
            <p:nvPr>
              <p:extLst>
                <p:ext uri="{D42A27DB-BD31-4B8C-83A1-F6EECF244321}">
                  <p14:modId xmlns:p14="http://schemas.microsoft.com/office/powerpoint/2010/main" val="530204865"/>
                </p:ext>
              </p:extLst>
            </p:nvPr>
          </p:nvGraphicFramePr>
          <p:xfrm>
            <a:off x="6228184" y="4005064"/>
            <a:ext cx="1650599" cy="704750"/>
          </p:xfrm>
          <a:graphic>
            <a:graphicData uri="http://schemas.openxmlformats.org/presentationml/2006/ole">
              <mc:AlternateContent xmlns:mc="http://schemas.openxmlformats.org/markup-compatibility/2006">
                <mc:Choice xmlns:v="urn:schemas-microsoft-com:vml" Requires="v">
                  <p:oleObj spid="_x0000_s101531" name="Equation" r:id="rId12" imgW="1130040" imgH="482400" progId="Equation.DSMT4">
                    <p:embed/>
                  </p:oleObj>
                </mc:Choice>
                <mc:Fallback>
                  <p:oleObj name="Equation" r:id="rId12" imgW="1130040" imgH="482400" progId="Equation.DSMT4">
                    <p:embed/>
                    <p:pic>
                      <p:nvPicPr>
                        <p:cNvPr id="0" name=""/>
                        <p:cNvPicPr/>
                        <p:nvPr/>
                      </p:nvPicPr>
                      <p:blipFill>
                        <a:blip r:embed="rId13"/>
                        <a:stretch>
                          <a:fillRect/>
                        </a:stretch>
                      </p:blipFill>
                      <p:spPr>
                        <a:xfrm>
                          <a:off x="6228184" y="4005064"/>
                          <a:ext cx="1650599" cy="70475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2004E164-3CC8-4DF8-AA60-5715DBDCB7FB}"/>
                </a:ext>
              </a:extLst>
            </p:cNvPr>
            <p:cNvSpPr txBox="1"/>
            <p:nvPr/>
          </p:nvSpPr>
          <p:spPr>
            <a:xfrm>
              <a:off x="5521876" y="4144673"/>
              <a:ext cx="881973" cy="403316"/>
            </a:xfrm>
            <a:prstGeom prst="rect">
              <a:avLst/>
            </a:prstGeom>
            <a:noFill/>
          </p:spPr>
          <p:txBody>
            <a:bodyPr wrap="square" rtlCol="0">
              <a:spAutoFit/>
            </a:bodyPr>
            <a:lstStyle>
              <a:defPPr>
                <a:defRPr lang="zh-CN"/>
              </a:defPPr>
              <a:lvl1pPr algn="just">
                <a:lnSpc>
                  <a:spcPct val="125000"/>
                </a:lnSpc>
                <a:defRPr b="1">
                  <a:solidFill>
                    <a:schemeClr val="tx2"/>
                  </a:solidFill>
                </a:defRPr>
              </a:lvl1pPr>
            </a:lstStyle>
            <a:p>
              <a:r>
                <a:rPr lang="zh-CN" altLang="en-US" dirty="0"/>
                <a:t>其中：</a:t>
              </a:r>
            </a:p>
          </p:txBody>
        </p:sp>
      </p:grpSp>
      <p:sp>
        <p:nvSpPr>
          <p:cNvPr id="42" name="TextBox 6">
            <a:extLst>
              <a:ext uri="{FF2B5EF4-FFF2-40B4-BE49-F238E27FC236}">
                <a16:creationId xmlns:a16="http://schemas.microsoft.com/office/drawing/2014/main" id="{FA4C2637-F2F8-4BE4-9050-B030068C80B6}"/>
              </a:ext>
            </a:extLst>
          </p:cNvPr>
          <p:cNvSpPr txBox="1"/>
          <p:nvPr/>
        </p:nvSpPr>
        <p:spPr>
          <a:xfrm>
            <a:off x="107462" y="6309320"/>
            <a:ext cx="8929034" cy="455253"/>
          </a:xfrm>
          <a:prstGeom prst="rect">
            <a:avLst/>
          </a:prstGeom>
          <a:noFill/>
        </p:spPr>
        <p:txBody>
          <a:bodyPr wrap="square" rtlCol="0">
            <a:spAutoFit/>
          </a:bodyPr>
          <a:lstStyle/>
          <a:p>
            <a:pPr algn="ctr">
              <a:lnSpc>
                <a:spcPct val="150000"/>
              </a:lnSpc>
            </a:pPr>
            <a:r>
              <a:rPr lang="zh-CN" altLang="en-US" b="1" dirty="0">
                <a:solidFill>
                  <a:schemeClr val="tx2"/>
                </a:solidFill>
              </a:rPr>
              <a:t>通过界面边值关系，得到薄膜</a:t>
            </a:r>
            <a:r>
              <a:rPr lang="zh-CN" altLang="en-US" b="1" dirty="0">
                <a:solidFill>
                  <a:srgbClr val="FF0000"/>
                </a:solidFill>
              </a:rPr>
              <a:t>特征矩阵</a:t>
            </a:r>
            <a:r>
              <a:rPr lang="zh-CN" altLang="en-US" b="1" dirty="0">
                <a:solidFill>
                  <a:srgbClr val="0000FF"/>
                </a:solidFill>
              </a:rPr>
              <a:t>（联系两相邻界面处</a:t>
            </a:r>
            <a:r>
              <a:rPr lang="en-US" altLang="zh-CN" b="1" i="1" dirty="0">
                <a:solidFill>
                  <a:srgbClr val="0000FF"/>
                </a:solidFill>
              </a:rPr>
              <a:t>E</a:t>
            </a:r>
            <a:r>
              <a:rPr lang="zh-CN" altLang="en-US" b="1" dirty="0">
                <a:solidFill>
                  <a:srgbClr val="0000FF"/>
                </a:solidFill>
              </a:rPr>
              <a:t>、</a:t>
            </a:r>
            <a:r>
              <a:rPr lang="en-US" altLang="zh-CN" b="1" i="1" dirty="0">
                <a:solidFill>
                  <a:srgbClr val="0000FF"/>
                </a:solidFill>
              </a:rPr>
              <a:t>H</a:t>
            </a:r>
            <a:r>
              <a:rPr lang="zh-CN" altLang="en-US" b="1" dirty="0">
                <a:solidFill>
                  <a:srgbClr val="0000FF"/>
                </a:solidFill>
              </a:rPr>
              <a:t>的切向分量）</a:t>
            </a:r>
            <a:r>
              <a:rPr lang="zh-CN" altLang="en-US" b="1" dirty="0">
                <a:solidFill>
                  <a:schemeClr val="tx2"/>
                </a:solidFill>
              </a:rPr>
              <a:t>。</a:t>
            </a:r>
          </a:p>
        </p:txBody>
      </p:sp>
      <p:grpSp>
        <p:nvGrpSpPr>
          <p:cNvPr id="11" name="组合 10">
            <a:extLst>
              <a:ext uri="{FF2B5EF4-FFF2-40B4-BE49-F238E27FC236}">
                <a16:creationId xmlns:a16="http://schemas.microsoft.com/office/drawing/2014/main" id="{57211F9D-1848-41E8-9D13-39217D6D7D6E}"/>
              </a:ext>
            </a:extLst>
          </p:cNvPr>
          <p:cNvGrpSpPr/>
          <p:nvPr/>
        </p:nvGrpSpPr>
        <p:grpSpPr>
          <a:xfrm>
            <a:off x="4268763" y="5194488"/>
            <a:ext cx="4828371" cy="994214"/>
            <a:chOff x="4268763" y="5194488"/>
            <a:chExt cx="4828371" cy="994214"/>
          </a:xfrm>
        </p:grpSpPr>
        <p:graphicFrame>
          <p:nvGraphicFramePr>
            <p:cNvPr id="33" name="对象 32">
              <a:extLst>
                <a:ext uri="{FF2B5EF4-FFF2-40B4-BE49-F238E27FC236}">
                  <a16:creationId xmlns:a16="http://schemas.microsoft.com/office/drawing/2014/main" id="{F0EA3F3F-A72C-4643-B6E0-C845C4E7221C}"/>
                </a:ext>
              </a:extLst>
            </p:cNvPr>
            <p:cNvGraphicFramePr>
              <a:graphicFrameLocks noChangeAspect="1"/>
            </p:cNvGraphicFramePr>
            <p:nvPr>
              <p:extLst>
                <p:ext uri="{D42A27DB-BD31-4B8C-83A1-F6EECF244321}">
                  <p14:modId xmlns:p14="http://schemas.microsoft.com/office/powerpoint/2010/main" val="1195694199"/>
                </p:ext>
              </p:extLst>
            </p:nvPr>
          </p:nvGraphicFramePr>
          <p:xfrm>
            <a:off x="4283968" y="5358010"/>
            <a:ext cx="1731962" cy="684213"/>
          </p:xfrm>
          <a:graphic>
            <a:graphicData uri="http://schemas.openxmlformats.org/presentationml/2006/ole">
              <mc:AlternateContent xmlns:mc="http://schemas.openxmlformats.org/markup-compatibility/2006">
                <mc:Choice xmlns:v="urn:schemas-microsoft-com:vml" Requires="v">
                  <p:oleObj spid="_x0000_s101532" name="Equation" r:id="rId14" imgW="1218960" imgH="482400" progId="Equation.DSMT4">
                    <p:embed/>
                  </p:oleObj>
                </mc:Choice>
                <mc:Fallback>
                  <p:oleObj name="Equation" r:id="rId14" imgW="1218960" imgH="482400" progId="Equation.DSMT4">
                    <p:embed/>
                    <p:pic>
                      <p:nvPicPr>
                        <p:cNvPr id="8" name="对象 7"/>
                        <p:cNvPicPr/>
                        <p:nvPr/>
                      </p:nvPicPr>
                      <p:blipFill>
                        <a:blip r:embed="rId15"/>
                        <a:stretch>
                          <a:fillRect/>
                        </a:stretch>
                      </p:blipFill>
                      <p:spPr>
                        <a:xfrm>
                          <a:off x="4283968" y="5358010"/>
                          <a:ext cx="1731962" cy="684213"/>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169B4B99-9DE4-4D20-AC97-6E3936531B43}"/>
                </a:ext>
              </a:extLst>
            </p:cNvPr>
            <p:cNvGraphicFramePr>
              <a:graphicFrameLocks noChangeAspect="1"/>
            </p:cNvGraphicFramePr>
            <p:nvPr>
              <p:extLst>
                <p:ext uri="{D42A27DB-BD31-4B8C-83A1-F6EECF244321}">
                  <p14:modId xmlns:p14="http://schemas.microsoft.com/office/powerpoint/2010/main" val="3281473701"/>
                </p:ext>
              </p:extLst>
            </p:nvPr>
          </p:nvGraphicFramePr>
          <p:xfrm>
            <a:off x="6148825" y="5194488"/>
            <a:ext cx="2948309" cy="994214"/>
          </p:xfrm>
          <a:graphic>
            <a:graphicData uri="http://schemas.openxmlformats.org/presentationml/2006/ole">
              <mc:AlternateContent xmlns:mc="http://schemas.openxmlformats.org/markup-compatibility/2006">
                <mc:Choice xmlns:v="urn:schemas-microsoft-com:vml" Requires="v">
                  <p:oleObj spid="_x0000_s101533" name="Equation" r:id="rId16" imgW="2031840" imgH="685800" progId="Equation.DSMT4">
                    <p:embed/>
                  </p:oleObj>
                </mc:Choice>
                <mc:Fallback>
                  <p:oleObj name="Equation" r:id="rId16" imgW="2031840" imgH="685800" progId="Equation.DSMT4">
                    <p:embed/>
                    <p:pic>
                      <p:nvPicPr>
                        <p:cNvPr id="10" name="对象 9"/>
                        <p:cNvPicPr/>
                        <p:nvPr/>
                      </p:nvPicPr>
                      <p:blipFill>
                        <a:blip r:embed="rId17"/>
                        <a:stretch>
                          <a:fillRect/>
                        </a:stretch>
                      </p:blipFill>
                      <p:spPr>
                        <a:xfrm>
                          <a:off x="6148825" y="5194488"/>
                          <a:ext cx="2948309" cy="994214"/>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2FC2CB77-0AB2-4920-A6D4-D2F32716D36D}"/>
                </a:ext>
              </a:extLst>
            </p:cNvPr>
            <p:cNvSpPr/>
            <p:nvPr/>
          </p:nvSpPr>
          <p:spPr>
            <a:xfrm>
              <a:off x="4268763" y="5194488"/>
              <a:ext cx="4828371" cy="98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84CEB7B-B24E-4537-B8F4-6F665831934E}"/>
                </a:ext>
              </a:extLst>
            </p:cNvPr>
            <p:cNvCxnSpPr/>
            <p:nvPr/>
          </p:nvCxnSpPr>
          <p:spPr>
            <a:xfrm>
              <a:off x="6084168" y="5194488"/>
              <a:ext cx="0" cy="98705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7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barn(inVertical)">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5" grpId="0" animBg="1"/>
      <p:bldP spid="27" grpId="0" animBg="1"/>
      <p:bldP spid="30" grpId="0" animBg="1"/>
      <p:bldP spid="36" grpId="0" animBg="1"/>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601E4DA9-772F-425A-A16D-86F9330EC7C4}"/>
              </a:ext>
            </a:extLst>
          </p:cNvPr>
          <p:cNvPicPr>
            <a:picLocks noChangeAspect="1"/>
          </p:cNvPicPr>
          <p:nvPr/>
        </p:nvPicPr>
        <p:blipFill>
          <a:blip r:embed="rId4"/>
          <a:stretch>
            <a:fillRect/>
          </a:stretch>
        </p:blipFill>
        <p:spPr>
          <a:xfrm>
            <a:off x="35496" y="1052736"/>
            <a:ext cx="3856054" cy="3436918"/>
          </a:xfrm>
          <a:prstGeom prst="rect">
            <a:avLst/>
          </a:prstGeom>
        </p:spPr>
      </p:pic>
      <p:sp>
        <p:nvSpPr>
          <p:cNvPr id="22" name="箭头: 左弧形 21">
            <a:extLst>
              <a:ext uri="{FF2B5EF4-FFF2-40B4-BE49-F238E27FC236}">
                <a16:creationId xmlns:a16="http://schemas.microsoft.com/office/drawing/2014/main" id="{65E68AFD-CE46-4EF4-9586-9A70F721DE4D}"/>
              </a:ext>
            </a:extLst>
          </p:cNvPr>
          <p:cNvSpPr/>
          <p:nvPr/>
        </p:nvSpPr>
        <p:spPr>
          <a:xfrm rot="10800000">
            <a:off x="8500806" y="1340767"/>
            <a:ext cx="535690" cy="345638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膜系的特征矩阵和反射率</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45</a:t>
            </a:fld>
            <a:endParaRPr lang="en-US" altLang="zh-CN" dirty="0"/>
          </a:p>
        </p:txBody>
      </p:sp>
      <p:graphicFrame>
        <p:nvGraphicFramePr>
          <p:cNvPr id="2" name="对象 1"/>
          <p:cNvGraphicFramePr>
            <a:graphicFrameLocks noChangeAspect="1"/>
          </p:cNvGraphicFramePr>
          <p:nvPr>
            <p:extLst>
              <p:ext uri="{D42A27DB-BD31-4B8C-83A1-F6EECF244321}">
                <p14:modId xmlns:p14="http://schemas.microsoft.com/office/powerpoint/2010/main" val="818795678"/>
              </p:ext>
            </p:extLst>
          </p:nvPr>
        </p:nvGraphicFramePr>
        <p:xfrm>
          <a:off x="6292916" y="1030404"/>
          <a:ext cx="1885950" cy="814420"/>
        </p:xfrm>
        <a:graphic>
          <a:graphicData uri="http://schemas.openxmlformats.org/presentationml/2006/ole">
            <mc:AlternateContent xmlns:mc="http://schemas.openxmlformats.org/markup-compatibility/2006">
              <mc:Choice xmlns:v="urn:schemas-microsoft-com:vml" Requires="v">
                <p:oleObj spid="_x0000_s96021" name="Equation" r:id="rId5" imgW="1117440" imgH="482400" progId="Equation.DSMT4">
                  <p:embed/>
                </p:oleObj>
              </mc:Choice>
              <mc:Fallback>
                <p:oleObj name="Equation" r:id="rId5" imgW="1117440" imgH="482400" progId="Equation.DSMT4">
                  <p:embed/>
                  <p:pic>
                    <p:nvPicPr>
                      <p:cNvPr id="2" name="对象 1"/>
                      <p:cNvPicPr>
                        <a:picLocks noChangeAspect="1" noChangeArrowheads="1"/>
                      </p:cNvPicPr>
                      <p:nvPr/>
                    </p:nvPicPr>
                    <p:blipFill>
                      <a:blip r:embed="rId6"/>
                      <a:srcRect/>
                      <a:stretch>
                        <a:fillRect/>
                      </a:stretch>
                    </p:blipFill>
                    <p:spPr bwMode="auto">
                      <a:xfrm>
                        <a:off x="6292916" y="1030404"/>
                        <a:ext cx="1885950" cy="814420"/>
                      </a:xfrm>
                      <a:prstGeom prst="rect">
                        <a:avLst/>
                      </a:prstGeom>
                      <a:noFill/>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07128327"/>
              </p:ext>
            </p:extLst>
          </p:nvPr>
        </p:nvGraphicFramePr>
        <p:xfrm>
          <a:off x="5270155" y="2043799"/>
          <a:ext cx="2908711" cy="737129"/>
        </p:xfrm>
        <a:graphic>
          <a:graphicData uri="http://schemas.openxmlformats.org/presentationml/2006/ole">
            <mc:AlternateContent xmlns:mc="http://schemas.openxmlformats.org/markup-compatibility/2006">
              <mc:Choice xmlns:v="urn:schemas-microsoft-com:vml" Requires="v">
                <p:oleObj spid="_x0000_s96022" name="Equation" r:id="rId7" imgW="1803240" imgH="457200" progId="Equation.DSMT4">
                  <p:embed/>
                </p:oleObj>
              </mc:Choice>
              <mc:Fallback>
                <p:oleObj name="Equation" r:id="rId7" imgW="1803240" imgH="457200" progId="Equation.DSMT4">
                  <p:embed/>
                  <p:pic>
                    <p:nvPicPr>
                      <p:cNvPr id="6" name="对象 5"/>
                      <p:cNvPicPr>
                        <a:picLocks noChangeAspect="1" noChangeArrowheads="1"/>
                      </p:cNvPicPr>
                      <p:nvPr/>
                    </p:nvPicPr>
                    <p:blipFill>
                      <a:blip r:embed="rId8"/>
                      <a:srcRect/>
                      <a:stretch>
                        <a:fillRect/>
                      </a:stretch>
                    </p:blipFill>
                    <p:spPr bwMode="auto">
                      <a:xfrm>
                        <a:off x="5270155" y="2043799"/>
                        <a:ext cx="2908711" cy="737129"/>
                      </a:xfrm>
                      <a:prstGeom prst="rect">
                        <a:avLst/>
                      </a:prstGeom>
                      <a:noFill/>
                      <a:ln>
                        <a:noFill/>
                      </a:ln>
                    </p:spPr>
                  </p:pic>
                </p:oleObj>
              </mc:Fallback>
            </mc:AlternateContent>
          </a:graphicData>
        </a:graphic>
      </p:graphicFrame>
      <p:sp>
        <p:nvSpPr>
          <p:cNvPr id="10" name="TextBox 9"/>
          <p:cNvSpPr txBox="1"/>
          <p:nvPr/>
        </p:nvSpPr>
        <p:spPr>
          <a:xfrm>
            <a:off x="4139952" y="1259468"/>
            <a:ext cx="2312668" cy="369332"/>
          </a:xfrm>
          <a:prstGeom prst="rect">
            <a:avLst/>
          </a:prstGeom>
          <a:noFill/>
        </p:spPr>
        <p:txBody>
          <a:bodyPr wrap="square" rtlCol="0">
            <a:spAutoFit/>
          </a:bodyPr>
          <a:lstStyle/>
          <a:p>
            <a:pPr algn="just"/>
            <a:r>
              <a:rPr lang="zh-CN" altLang="en-US" b="1" dirty="0">
                <a:solidFill>
                  <a:schemeClr val="tx2"/>
                </a:solidFill>
              </a:rPr>
              <a:t>多层膜的特征矩阵：</a:t>
            </a:r>
          </a:p>
        </p:txBody>
      </p:sp>
      <p:graphicFrame>
        <p:nvGraphicFramePr>
          <p:cNvPr id="3" name="对象 2">
            <a:extLst>
              <a:ext uri="{FF2B5EF4-FFF2-40B4-BE49-F238E27FC236}">
                <a16:creationId xmlns:a16="http://schemas.microsoft.com/office/drawing/2014/main" id="{AFA7DD39-D080-4507-A370-688CFCC9C837}"/>
              </a:ext>
            </a:extLst>
          </p:cNvPr>
          <p:cNvGraphicFramePr>
            <a:graphicFrameLocks noChangeAspect="1"/>
          </p:cNvGraphicFramePr>
          <p:nvPr>
            <p:extLst>
              <p:ext uri="{D42A27DB-BD31-4B8C-83A1-F6EECF244321}">
                <p14:modId xmlns:p14="http://schemas.microsoft.com/office/powerpoint/2010/main" val="555172903"/>
              </p:ext>
            </p:extLst>
          </p:nvPr>
        </p:nvGraphicFramePr>
        <p:xfrm>
          <a:off x="2915816" y="5949280"/>
          <a:ext cx="3609975" cy="841375"/>
        </p:xfrm>
        <a:graphic>
          <a:graphicData uri="http://schemas.openxmlformats.org/presentationml/2006/ole">
            <mc:AlternateContent xmlns:mc="http://schemas.openxmlformats.org/markup-compatibility/2006">
              <mc:Choice xmlns:v="urn:schemas-microsoft-com:vml" Requires="v">
                <p:oleObj spid="_x0000_s96023" name="Equation" r:id="rId9" imgW="2286000" imgH="533160" progId="Equation.DSMT4">
                  <p:embed/>
                </p:oleObj>
              </mc:Choice>
              <mc:Fallback>
                <p:oleObj name="Equation" r:id="rId9" imgW="2286000" imgH="533160" progId="Equation.DSMT4">
                  <p:embed/>
                  <p:pic>
                    <p:nvPicPr>
                      <p:cNvPr id="0" name=""/>
                      <p:cNvPicPr/>
                      <p:nvPr/>
                    </p:nvPicPr>
                    <p:blipFill>
                      <a:blip r:embed="rId10"/>
                      <a:stretch>
                        <a:fillRect/>
                      </a:stretch>
                    </p:blipFill>
                    <p:spPr>
                      <a:xfrm>
                        <a:off x="2915816" y="5949280"/>
                        <a:ext cx="3609975" cy="841375"/>
                      </a:xfrm>
                      <a:prstGeom prst="rect">
                        <a:avLst/>
                      </a:prstGeom>
                    </p:spPr>
                  </p:pic>
                </p:oleObj>
              </mc:Fallback>
            </mc:AlternateContent>
          </a:graphicData>
        </a:graphic>
      </p:graphicFrame>
      <p:sp>
        <p:nvSpPr>
          <p:cNvPr id="14" name="TextBox 9">
            <a:extLst>
              <a:ext uri="{FF2B5EF4-FFF2-40B4-BE49-F238E27FC236}">
                <a16:creationId xmlns:a16="http://schemas.microsoft.com/office/drawing/2014/main" id="{D11EC8F4-D507-424B-B8EC-84FDA70C5937}"/>
              </a:ext>
            </a:extLst>
          </p:cNvPr>
          <p:cNvSpPr txBox="1"/>
          <p:nvPr/>
        </p:nvSpPr>
        <p:spPr>
          <a:xfrm>
            <a:off x="4139952" y="2926685"/>
            <a:ext cx="4608512" cy="646331"/>
          </a:xfrm>
          <a:prstGeom prst="rect">
            <a:avLst/>
          </a:prstGeom>
          <a:noFill/>
        </p:spPr>
        <p:txBody>
          <a:bodyPr wrap="square" rtlCol="0">
            <a:spAutoFit/>
          </a:bodyPr>
          <a:lstStyle/>
          <a:p>
            <a:pPr algn="just"/>
            <a:r>
              <a:rPr lang="zh-CN" altLang="en-US" b="1" dirty="0">
                <a:solidFill>
                  <a:schemeClr val="tx2"/>
                </a:solidFill>
              </a:rPr>
              <a:t>它是联系第一个与最后一个界面处</a:t>
            </a:r>
            <a:r>
              <a:rPr lang="en-US" altLang="zh-CN" b="1" i="1" dirty="0">
                <a:solidFill>
                  <a:schemeClr val="tx2"/>
                </a:solidFill>
              </a:rPr>
              <a:t>E</a:t>
            </a:r>
            <a:r>
              <a:rPr lang="zh-CN" altLang="en-US" b="1" dirty="0">
                <a:solidFill>
                  <a:schemeClr val="tx2"/>
                </a:solidFill>
              </a:rPr>
              <a:t>、</a:t>
            </a:r>
            <a:r>
              <a:rPr lang="en-US" altLang="zh-CN" b="1" i="1" dirty="0">
                <a:solidFill>
                  <a:schemeClr val="tx2"/>
                </a:solidFill>
              </a:rPr>
              <a:t>H</a:t>
            </a:r>
            <a:r>
              <a:rPr lang="zh-CN" altLang="en-US" b="1" dirty="0">
                <a:solidFill>
                  <a:schemeClr val="tx2"/>
                </a:solidFill>
              </a:rPr>
              <a:t>的切向分量的传输矩阵，其中：</a:t>
            </a:r>
          </a:p>
        </p:txBody>
      </p:sp>
      <p:graphicFrame>
        <p:nvGraphicFramePr>
          <p:cNvPr id="7" name="对象 6">
            <a:extLst>
              <a:ext uri="{FF2B5EF4-FFF2-40B4-BE49-F238E27FC236}">
                <a16:creationId xmlns:a16="http://schemas.microsoft.com/office/drawing/2014/main" id="{44B2C0C8-B59C-4E43-83AC-C7C1484F48EF}"/>
              </a:ext>
            </a:extLst>
          </p:cNvPr>
          <p:cNvGraphicFramePr>
            <a:graphicFrameLocks noChangeAspect="1"/>
          </p:cNvGraphicFramePr>
          <p:nvPr>
            <p:extLst>
              <p:ext uri="{D42A27DB-BD31-4B8C-83A1-F6EECF244321}">
                <p14:modId xmlns:p14="http://schemas.microsoft.com/office/powerpoint/2010/main" val="1499027785"/>
              </p:ext>
            </p:extLst>
          </p:nvPr>
        </p:nvGraphicFramePr>
        <p:xfrm>
          <a:off x="2915816" y="3717032"/>
          <a:ext cx="5908587" cy="2168975"/>
        </p:xfrm>
        <a:graphic>
          <a:graphicData uri="http://schemas.openxmlformats.org/presentationml/2006/ole">
            <mc:AlternateContent xmlns:mc="http://schemas.openxmlformats.org/markup-compatibility/2006">
              <mc:Choice xmlns:v="urn:schemas-microsoft-com:vml" Requires="v">
                <p:oleObj spid="_x0000_s96024" name="Equation" r:id="rId11" imgW="4012920" imgH="1473120" progId="Equation.DSMT4">
                  <p:embed/>
                </p:oleObj>
              </mc:Choice>
              <mc:Fallback>
                <p:oleObj name="Equation" r:id="rId11" imgW="4012920" imgH="1473120" progId="Equation.DSMT4">
                  <p:embed/>
                  <p:pic>
                    <p:nvPicPr>
                      <p:cNvPr id="0" name=""/>
                      <p:cNvPicPr/>
                      <p:nvPr/>
                    </p:nvPicPr>
                    <p:blipFill>
                      <a:blip r:embed="rId12"/>
                      <a:stretch>
                        <a:fillRect/>
                      </a:stretch>
                    </p:blipFill>
                    <p:spPr>
                      <a:xfrm>
                        <a:off x="2915816" y="3717032"/>
                        <a:ext cx="5908587" cy="2168975"/>
                      </a:xfrm>
                      <a:prstGeom prst="rect">
                        <a:avLst/>
                      </a:prstGeom>
                    </p:spPr>
                  </p:pic>
                </p:oleObj>
              </mc:Fallback>
            </mc:AlternateContent>
          </a:graphicData>
        </a:graphic>
      </p:graphicFrame>
      <p:sp>
        <p:nvSpPr>
          <p:cNvPr id="23" name="箭头: 右 22">
            <a:extLst>
              <a:ext uri="{FF2B5EF4-FFF2-40B4-BE49-F238E27FC236}">
                <a16:creationId xmlns:a16="http://schemas.microsoft.com/office/drawing/2014/main" id="{0C83AE9F-A872-4051-85CD-E849949D061C}"/>
              </a:ext>
            </a:extLst>
          </p:cNvPr>
          <p:cNvSpPr/>
          <p:nvPr/>
        </p:nvSpPr>
        <p:spPr>
          <a:xfrm>
            <a:off x="2267744" y="6285105"/>
            <a:ext cx="496821" cy="21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188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p:bldP spid="14"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itchFamily="2" charset="-122"/>
                <a:ea typeface="黑体" pitchFamily="2" charset="-122"/>
              </a:rPr>
              <a:t>膜系的特征矩阵和反射率</a:t>
            </a:r>
            <a:endParaRPr lang="en-US" altLang="zh-CN" dirty="0">
              <a:latin typeface="黑体" pitchFamily="2" charset="-122"/>
              <a:ea typeface="黑体"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pPr>
                <a:defRPr/>
              </a:pPr>
              <a:t>46</a:t>
            </a:fld>
            <a:endParaRPr lang="en-US" altLang="zh-CN" dirty="0"/>
          </a:p>
        </p:txBody>
      </p:sp>
      <p:graphicFrame>
        <p:nvGraphicFramePr>
          <p:cNvPr id="8" name="对象 7"/>
          <p:cNvGraphicFramePr>
            <a:graphicFrameLocks noChangeAspect="1"/>
          </p:cNvGraphicFramePr>
          <p:nvPr>
            <p:extLst>
              <p:ext uri="{D42A27DB-BD31-4B8C-83A1-F6EECF244321}">
                <p14:modId xmlns:p14="http://schemas.microsoft.com/office/powerpoint/2010/main" val="3790179330"/>
              </p:ext>
            </p:extLst>
          </p:nvPr>
        </p:nvGraphicFramePr>
        <p:xfrm>
          <a:off x="3518247" y="2492896"/>
          <a:ext cx="4332288" cy="1708150"/>
        </p:xfrm>
        <a:graphic>
          <a:graphicData uri="http://schemas.openxmlformats.org/presentationml/2006/ole">
            <mc:AlternateContent xmlns:mc="http://schemas.openxmlformats.org/markup-compatibility/2006">
              <mc:Choice xmlns:v="urn:schemas-microsoft-com:vml" Requires="v">
                <p:oleObj spid="_x0000_s97789" name="Equation" r:id="rId4" imgW="2323800" imgH="914400" progId="Equation.DSMT4">
                  <p:embed/>
                </p:oleObj>
              </mc:Choice>
              <mc:Fallback>
                <p:oleObj name="Equation" r:id="rId4" imgW="2323800" imgH="914400" progId="Equation.DSMT4">
                  <p:embed/>
                  <p:pic>
                    <p:nvPicPr>
                      <p:cNvPr id="8" name="对象 7"/>
                      <p:cNvPicPr>
                        <a:picLocks noChangeAspect="1" noChangeArrowheads="1"/>
                      </p:cNvPicPr>
                      <p:nvPr/>
                    </p:nvPicPr>
                    <p:blipFill>
                      <a:blip r:embed="rId5"/>
                      <a:srcRect/>
                      <a:stretch>
                        <a:fillRect/>
                      </a:stretch>
                    </p:blipFill>
                    <p:spPr bwMode="auto">
                      <a:xfrm>
                        <a:off x="3518247" y="2492896"/>
                        <a:ext cx="4332288"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349895" y="3146916"/>
            <a:ext cx="2738250" cy="400110"/>
          </a:xfrm>
          <a:prstGeom prst="rect">
            <a:avLst/>
          </a:prstGeom>
          <a:noFill/>
        </p:spPr>
        <p:txBody>
          <a:bodyPr wrap="square" rtlCol="0">
            <a:spAutoFit/>
          </a:bodyPr>
          <a:lstStyle/>
          <a:p>
            <a:pPr algn="just"/>
            <a:r>
              <a:rPr lang="zh-CN" altLang="en-US" sz="2000" b="1" dirty="0">
                <a:solidFill>
                  <a:schemeClr val="tx2"/>
                </a:solidFill>
              </a:rPr>
              <a:t>得到反射和透射系数：</a:t>
            </a:r>
          </a:p>
        </p:txBody>
      </p:sp>
      <p:graphicFrame>
        <p:nvGraphicFramePr>
          <p:cNvPr id="12" name="对象 11"/>
          <p:cNvGraphicFramePr>
            <a:graphicFrameLocks noChangeAspect="1"/>
          </p:cNvGraphicFramePr>
          <p:nvPr>
            <p:extLst>
              <p:ext uri="{D42A27DB-BD31-4B8C-83A1-F6EECF244321}">
                <p14:modId xmlns:p14="http://schemas.microsoft.com/office/powerpoint/2010/main" val="130151621"/>
              </p:ext>
            </p:extLst>
          </p:nvPr>
        </p:nvGraphicFramePr>
        <p:xfrm>
          <a:off x="3396678" y="4509120"/>
          <a:ext cx="947738" cy="307975"/>
        </p:xfrm>
        <a:graphic>
          <a:graphicData uri="http://schemas.openxmlformats.org/presentationml/2006/ole">
            <mc:AlternateContent xmlns:mc="http://schemas.openxmlformats.org/markup-compatibility/2006">
              <mc:Choice xmlns:v="urn:schemas-microsoft-com:vml" Requires="v">
                <p:oleObj spid="_x0000_s97790" name="Equation" r:id="rId6" imgW="507960" imgH="164880" progId="Equation.DSMT4">
                  <p:embed/>
                </p:oleObj>
              </mc:Choice>
              <mc:Fallback>
                <p:oleObj name="Equation" r:id="rId6" imgW="507960" imgH="164880" progId="Equation.DSMT4">
                  <p:embed/>
                  <p:pic>
                    <p:nvPicPr>
                      <p:cNvPr id="12" name="对象 11"/>
                      <p:cNvPicPr>
                        <a:picLocks noChangeAspect="1" noChangeArrowheads="1"/>
                      </p:cNvPicPr>
                      <p:nvPr/>
                    </p:nvPicPr>
                    <p:blipFill>
                      <a:blip r:embed="rId7"/>
                      <a:srcRect/>
                      <a:stretch>
                        <a:fillRect/>
                      </a:stretch>
                    </p:blipFill>
                    <p:spPr bwMode="auto">
                      <a:xfrm>
                        <a:off x="3396678" y="4509120"/>
                        <a:ext cx="947738" cy="307975"/>
                      </a:xfrm>
                      <a:prstGeom prst="rect">
                        <a:avLst/>
                      </a:prstGeom>
                      <a:noFill/>
                      <a:ln>
                        <a:noFill/>
                      </a:ln>
                    </p:spPr>
                  </p:pic>
                </p:oleObj>
              </mc:Fallback>
            </mc:AlternateContent>
          </a:graphicData>
        </a:graphic>
      </p:graphicFrame>
      <p:sp>
        <p:nvSpPr>
          <p:cNvPr id="13" name="TextBox 12"/>
          <p:cNvSpPr txBox="1"/>
          <p:nvPr/>
        </p:nvSpPr>
        <p:spPr>
          <a:xfrm>
            <a:off x="421903" y="4437112"/>
            <a:ext cx="3002003" cy="400110"/>
          </a:xfrm>
          <a:prstGeom prst="rect">
            <a:avLst/>
          </a:prstGeom>
          <a:noFill/>
        </p:spPr>
        <p:txBody>
          <a:bodyPr wrap="square" rtlCol="0">
            <a:spAutoFit/>
          </a:bodyPr>
          <a:lstStyle/>
          <a:p>
            <a:pPr algn="just"/>
            <a:r>
              <a:rPr lang="zh-CN" altLang="en-US" sz="2000" b="1" dirty="0">
                <a:solidFill>
                  <a:schemeClr val="tx2"/>
                </a:solidFill>
              </a:rPr>
              <a:t>反射率：</a:t>
            </a:r>
          </a:p>
        </p:txBody>
      </p:sp>
      <p:graphicFrame>
        <p:nvGraphicFramePr>
          <p:cNvPr id="3" name="对象 2">
            <a:extLst>
              <a:ext uri="{FF2B5EF4-FFF2-40B4-BE49-F238E27FC236}">
                <a16:creationId xmlns:a16="http://schemas.microsoft.com/office/drawing/2014/main" id="{AFA7DD39-D080-4507-A370-688CFCC9C837}"/>
              </a:ext>
            </a:extLst>
          </p:cNvPr>
          <p:cNvGraphicFramePr>
            <a:graphicFrameLocks noChangeAspect="1"/>
          </p:cNvGraphicFramePr>
          <p:nvPr>
            <p:extLst>
              <p:ext uri="{D42A27DB-BD31-4B8C-83A1-F6EECF244321}">
                <p14:modId xmlns:p14="http://schemas.microsoft.com/office/powerpoint/2010/main" val="3311449974"/>
              </p:ext>
            </p:extLst>
          </p:nvPr>
        </p:nvGraphicFramePr>
        <p:xfrm>
          <a:off x="3636913" y="1124744"/>
          <a:ext cx="4535487" cy="1058863"/>
        </p:xfrm>
        <a:graphic>
          <a:graphicData uri="http://schemas.openxmlformats.org/presentationml/2006/ole">
            <mc:AlternateContent xmlns:mc="http://schemas.openxmlformats.org/markup-compatibility/2006">
              <mc:Choice xmlns:v="urn:schemas-microsoft-com:vml" Requires="v">
                <p:oleObj spid="_x0000_s97791" name="Equation" r:id="rId8" imgW="2286000" imgH="533160" progId="Equation.DSMT4">
                  <p:embed/>
                </p:oleObj>
              </mc:Choice>
              <mc:Fallback>
                <p:oleObj name="Equation" r:id="rId8" imgW="2286000" imgH="533160" progId="Equation.DSMT4">
                  <p:embed/>
                  <p:pic>
                    <p:nvPicPr>
                      <p:cNvPr id="3" name="对象 2">
                        <a:extLst>
                          <a:ext uri="{FF2B5EF4-FFF2-40B4-BE49-F238E27FC236}">
                            <a16:creationId xmlns:a16="http://schemas.microsoft.com/office/drawing/2014/main" id="{AFA7DD39-D080-4507-A370-688CFCC9C837}"/>
                          </a:ext>
                        </a:extLst>
                      </p:cNvPr>
                      <p:cNvPicPr/>
                      <p:nvPr/>
                    </p:nvPicPr>
                    <p:blipFill>
                      <a:blip r:embed="rId9"/>
                      <a:stretch>
                        <a:fillRect/>
                      </a:stretch>
                    </p:blipFill>
                    <p:spPr>
                      <a:xfrm>
                        <a:off x="3636913" y="1124744"/>
                        <a:ext cx="4535487" cy="1058863"/>
                      </a:xfrm>
                      <a:prstGeom prst="rect">
                        <a:avLst/>
                      </a:prstGeom>
                    </p:spPr>
                  </p:pic>
                </p:oleObj>
              </mc:Fallback>
            </mc:AlternateContent>
          </a:graphicData>
        </a:graphic>
      </p:graphicFrame>
      <p:grpSp>
        <p:nvGrpSpPr>
          <p:cNvPr id="22" name="组合 21">
            <a:extLst>
              <a:ext uri="{FF2B5EF4-FFF2-40B4-BE49-F238E27FC236}">
                <a16:creationId xmlns:a16="http://schemas.microsoft.com/office/drawing/2014/main" id="{329E488B-A6BA-429B-B61D-7F798C5AA2E0}"/>
              </a:ext>
            </a:extLst>
          </p:cNvPr>
          <p:cNvGrpSpPr/>
          <p:nvPr/>
        </p:nvGrpSpPr>
        <p:grpSpPr>
          <a:xfrm>
            <a:off x="3878287" y="1177530"/>
            <a:ext cx="3816424" cy="933094"/>
            <a:chOff x="3878287" y="1617356"/>
            <a:chExt cx="3816424" cy="933094"/>
          </a:xfrm>
        </p:grpSpPr>
        <p:sp>
          <p:nvSpPr>
            <p:cNvPr id="7" name="矩形: 圆角 6">
              <a:extLst>
                <a:ext uri="{FF2B5EF4-FFF2-40B4-BE49-F238E27FC236}">
                  <a16:creationId xmlns:a16="http://schemas.microsoft.com/office/drawing/2014/main" id="{D8420D47-BD78-4737-AC91-FECECC0CBA29}"/>
                </a:ext>
              </a:extLst>
            </p:cNvPr>
            <p:cNvSpPr/>
            <p:nvPr/>
          </p:nvSpPr>
          <p:spPr>
            <a:xfrm>
              <a:off x="3878287" y="1617356"/>
              <a:ext cx="432048" cy="4468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9344FD8B-BEA8-47F9-A7BB-33C147BB1AE8}"/>
                </a:ext>
              </a:extLst>
            </p:cNvPr>
            <p:cNvSpPr/>
            <p:nvPr/>
          </p:nvSpPr>
          <p:spPr>
            <a:xfrm>
              <a:off x="3878287" y="2147028"/>
              <a:ext cx="432048" cy="4034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69B7180-2EDC-42D2-A65B-E099E910A8DA}"/>
                </a:ext>
              </a:extLst>
            </p:cNvPr>
            <p:cNvSpPr/>
            <p:nvPr/>
          </p:nvSpPr>
          <p:spPr>
            <a:xfrm>
              <a:off x="4518813" y="1617356"/>
              <a:ext cx="432048" cy="40342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B25452A-B5F1-4EEF-AB72-2CEFE25F041A}"/>
                </a:ext>
              </a:extLst>
            </p:cNvPr>
            <p:cNvSpPr/>
            <p:nvPr/>
          </p:nvSpPr>
          <p:spPr>
            <a:xfrm>
              <a:off x="4518813" y="2147028"/>
              <a:ext cx="432048" cy="403422"/>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CDE4980F-DB60-4902-B058-C96D18450883}"/>
                </a:ext>
              </a:extLst>
            </p:cNvPr>
            <p:cNvSpPr/>
            <p:nvPr/>
          </p:nvSpPr>
          <p:spPr>
            <a:xfrm>
              <a:off x="6902623" y="1660738"/>
              <a:ext cx="792088" cy="40342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268C4EAE-F82A-4485-9110-6EF88BA1EFED}"/>
                </a:ext>
              </a:extLst>
            </p:cNvPr>
            <p:cNvSpPr/>
            <p:nvPr/>
          </p:nvSpPr>
          <p:spPr>
            <a:xfrm>
              <a:off x="6902623" y="2121412"/>
              <a:ext cx="792088" cy="40342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a:extLst>
              <a:ext uri="{FF2B5EF4-FFF2-40B4-BE49-F238E27FC236}">
                <a16:creationId xmlns:a16="http://schemas.microsoft.com/office/drawing/2014/main" id="{7783B564-EF55-4345-8429-B85ACEFAF553}"/>
              </a:ext>
            </a:extLst>
          </p:cNvPr>
          <p:cNvSpPr txBox="1"/>
          <p:nvPr/>
        </p:nvSpPr>
        <p:spPr>
          <a:xfrm>
            <a:off x="349895" y="1468874"/>
            <a:ext cx="3143002" cy="400110"/>
          </a:xfrm>
          <a:prstGeom prst="rect">
            <a:avLst/>
          </a:prstGeom>
          <a:noFill/>
        </p:spPr>
        <p:txBody>
          <a:bodyPr wrap="square" rtlCol="0">
            <a:spAutoFit/>
          </a:bodyPr>
          <a:lstStyle/>
          <a:p>
            <a:pPr algn="just"/>
            <a:r>
              <a:rPr lang="zh-CN" altLang="en-US" sz="2000" b="1" dirty="0"/>
              <a:t>两个方程中有三个未知数：</a:t>
            </a:r>
          </a:p>
        </p:txBody>
      </p:sp>
      <p:sp>
        <p:nvSpPr>
          <p:cNvPr id="2" name="文本框 1">
            <a:extLst>
              <a:ext uri="{FF2B5EF4-FFF2-40B4-BE49-F238E27FC236}">
                <a16:creationId xmlns:a16="http://schemas.microsoft.com/office/drawing/2014/main" id="{7D678507-DFAF-4CF8-946E-FCFC85D7C26E}"/>
              </a:ext>
            </a:extLst>
          </p:cNvPr>
          <p:cNvSpPr txBox="1"/>
          <p:nvPr/>
        </p:nvSpPr>
        <p:spPr>
          <a:xfrm>
            <a:off x="421903" y="5407268"/>
            <a:ext cx="4750694" cy="707886"/>
          </a:xfrm>
          <a:prstGeom prst="rect">
            <a:avLst/>
          </a:prstGeom>
          <a:noFill/>
        </p:spPr>
        <p:txBody>
          <a:bodyPr wrap="square" rtlCol="0">
            <a:spAutoFit/>
          </a:bodyPr>
          <a:lstStyle>
            <a:defPPr>
              <a:defRPr lang="zh-CN"/>
            </a:defPPr>
            <a:lvl1pPr algn="just">
              <a:defRPr sz="2000" b="1">
                <a:solidFill>
                  <a:schemeClr val="tx2"/>
                </a:solidFill>
              </a:defRPr>
            </a:lvl1pPr>
          </a:lstStyle>
          <a:p>
            <a:r>
              <a:rPr lang="zh-CN" altLang="en-US" dirty="0"/>
              <a:t>以上针对</a:t>
            </a:r>
            <a:r>
              <a:rPr lang="en-US" altLang="zh-CN" i="1" dirty="0"/>
              <a:t>s</a:t>
            </a:r>
            <a:r>
              <a:rPr lang="zh-CN" altLang="en-US" dirty="0"/>
              <a:t>波推导反射和透射系数，对</a:t>
            </a:r>
            <a:r>
              <a:rPr lang="en-US" altLang="zh-CN" i="1" dirty="0"/>
              <a:t>p</a:t>
            </a:r>
            <a:r>
              <a:rPr lang="zh-CN" altLang="en-US" dirty="0"/>
              <a:t>波可得到类似结果，区别在其中的系数</a:t>
            </a:r>
            <a:r>
              <a:rPr lang="el-GR" altLang="zh-CN" i="1" dirty="0"/>
              <a:t>η</a:t>
            </a:r>
            <a:r>
              <a:rPr lang="zh-CN" altLang="en-US" dirty="0"/>
              <a:t>：</a:t>
            </a:r>
          </a:p>
        </p:txBody>
      </p:sp>
      <p:graphicFrame>
        <p:nvGraphicFramePr>
          <p:cNvPr id="4" name="对象 3">
            <a:extLst>
              <a:ext uri="{FF2B5EF4-FFF2-40B4-BE49-F238E27FC236}">
                <a16:creationId xmlns:a16="http://schemas.microsoft.com/office/drawing/2014/main" id="{C0E593C3-216D-4FA3-8DE0-068585E70D6F}"/>
              </a:ext>
            </a:extLst>
          </p:cNvPr>
          <p:cNvGraphicFramePr>
            <a:graphicFrameLocks noChangeAspect="1"/>
          </p:cNvGraphicFramePr>
          <p:nvPr>
            <p:extLst>
              <p:ext uri="{D42A27DB-BD31-4B8C-83A1-F6EECF244321}">
                <p14:modId xmlns:p14="http://schemas.microsoft.com/office/powerpoint/2010/main" val="2526407323"/>
              </p:ext>
            </p:extLst>
          </p:nvPr>
        </p:nvGraphicFramePr>
        <p:xfrm>
          <a:off x="5580112" y="4837222"/>
          <a:ext cx="2433592" cy="1842914"/>
        </p:xfrm>
        <a:graphic>
          <a:graphicData uri="http://schemas.openxmlformats.org/presentationml/2006/ole">
            <mc:AlternateContent xmlns:mc="http://schemas.openxmlformats.org/markup-compatibility/2006">
              <mc:Choice xmlns:v="urn:schemas-microsoft-com:vml" Requires="v">
                <p:oleObj spid="_x0000_s97792" name="Equation" r:id="rId10" imgW="1307880" imgH="990360" progId="Equation.DSMT4">
                  <p:embed/>
                </p:oleObj>
              </mc:Choice>
              <mc:Fallback>
                <p:oleObj name="Equation" r:id="rId10" imgW="1307880" imgH="990360" progId="Equation.DSMT4">
                  <p:embed/>
                  <p:pic>
                    <p:nvPicPr>
                      <p:cNvPr id="0" name=""/>
                      <p:cNvPicPr/>
                      <p:nvPr/>
                    </p:nvPicPr>
                    <p:blipFill>
                      <a:blip r:embed="rId11"/>
                      <a:stretch>
                        <a:fillRect/>
                      </a:stretch>
                    </p:blipFill>
                    <p:spPr>
                      <a:xfrm>
                        <a:off x="5580112" y="4837222"/>
                        <a:ext cx="2433592" cy="1842914"/>
                      </a:xfrm>
                      <a:prstGeom prst="rect">
                        <a:avLst/>
                      </a:prstGeom>
                    </p:spPr>
                  </p:pic>
                </p:oleObj>
              </mc:Fallback>
            </mc:AlternateContent>
          </a:graphicData>
        </a:graphic>
      </p:graphicFrame>
    </p:spTree>
    <p:extLst>
      <p:ext uri="{BB962C8B-B14F-4D97-AF65-F5344CB8AC3E}">
        <p14:creationId xmlns:p14="http://schemas.microsoft.com/office/powerpoint/2010/main" val="337169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1"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dirty="0">
                <a:latin typeface="黑体" panose="02010609060101010101" pitchFamily="2" charset="-122"/>
                <a:ea typeface="黑体" panose="02010609060101010101" pitchFamily="2" charset="-122"/>
              </a:rPr>
              <a:t>致谢</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783316E-2188-4ED7-98C9-89D3A2F4ECBC}" type="slidenum">
              <a:rPr lang="zh-CN" altLang="en-US"/>
              <a:t>47</a:t>
            </a:fld>
            <a:endParaRPr lang="en-US" altLang="zh-CN" dirty="0"/>
          </a:p>
        </p:txBody>
      </p:sp>
      <p:sp>
        <p:nvSpPr>
          <p:cNvPr id="7" name="TextBox 8"/>
          <p:cNvSpPr txBox="1">
            <a:spLocks noChangeArrowheads="1"/>
          </p:cNvSpPr>
          <p:nvPr/>
        </p:nvSpPr>
        <p:spPr bwMode="auto">
          <a:xfrm>
            <a:off x="431800" y="2492896"/>
            <a:ext cx="832643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 typeface="Wingdings" panose="05000000000000000000" pitchFamily="2" charset="2"/>
              <a:buNone/>
            </a:pP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在本课件的准备过程中，参考了华中科技大学竺子民老师编著的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物理光学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教材、浙江大学梁铨廷老师编写的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物理光学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教材、天津大学郁道银老师的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工程光学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课件、电子科技大学叶玉堂老师的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物理光学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课件、中国科技大学崔洪滨老师的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课件、华中科技大学杨振宇老师的</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物理光学</a:t>
            </a:r>
            <a:r>
              <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课件，在此对各位老师表示衷心感谢！</a:t>
            </a:r>
            <a:endPar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buClrTx/>
              <a:buFont typeface="Wingdings" panose="05000000000000000000" pitchFamily="2" charset="2"/>
              <a:buNone/>
            </a:pPr>
            <a:endPar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spcBef>
                <a:spcPct val="0"/>
              </a:spcBef>
              <a:buClrTx/>
              <a:buFont typeface="Wingdings" panose="05000000000000000000" pitchFamily="2" charset="2"/>
              <a:buNone/>
            </a:pPr>
            <a:r>
              <a:rPr lang="zh-CN" altLang="en-US"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参考的其他网络资源，来源无法尽述，特此说明。</a:t>
            </a:r>
            <a:endParaRPr lang="en-US" altLang="zh-CN" sz="2200" b="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5"/>
          <p:cNvSpPr>
            <a:spLocks noChangeArrowheads="1" noChangeShapeType="1" noTextEdit="1"/>
          </p:cNvSpPr>
          <p:nvPr/>
        </p:nvSpPr>
        <p:spPr bwMode="gray">
          <a:xfrm>
            <a:off x="1676400" y="3069456"/>
            <a:ext cx="5759450" cy="863600"/>
          </a:xfrm>
          <a:prstGeom prst="rect">
            <a:avLst/>
          </a:prstGeom>
        </p:spPr>
        <p:txBody>
          <a:bodyPr wrap="none" fromWordArt="1">
            <a:prstTxWarp prst="textDeflate">
              <a:avLst>
                <a:gd name="adj" fmla="val 0"/>
              </a:avLst>
            </a:prstTxWarp>
          </a:bodyPr>
          <a:lstStyle/>
          <a:p>
            <a:pPr algn="ctr"/>
            <a:r>
              <a:rPr lang="en-US" altLang="zh-CN" sz="3600" b="1" kern="10" dirty="0">
                <a:ln w="19050">
                  <a:solidFill>
                    <a:schemeClr val="bg1"/>
                  </a:solidFill>
                  <a:rou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dirty="0">
              <a:ln w="19050">
                <a:solidFill>
                  <a:schemeClr val="bg1"/>
                </a:solidFill>
                <a:rou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多光束干涉分析方法</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5</a:t>
            </a:fld>
            <a:endParaRPr lang="en-US" altLang="zh-CN" dirty="0"/>
          </a:p>
        </p:txBody>
      </p:sp>
      <p:graphicFrame>
        <p:nvGraphicFramePr>
          <p:cNvPr id="2" name="对象 1"/>
          <p:cNvGraphicFramePr>
            <a:graphicFrameLocks noChangeAspect="1"/>
          </p:cNvGraphicFramePr>
          <p:nvPr/>
        </p:nvGraphicFramePr>
        <p:xfrm>
          <a:off x="899592" y="2160336"/>
          <a:ext cx="1722438" cy="333375"/>
        </p:xfrm>
        <a:graphic>
          <a:graphicData uri="http://schemas.openxmlformats.org/presentationml/2006/ole">
            <mc:AlternateContent xmlns:mc="http://schemas.openxmlformats.org/markup-compatibility/2006">
              <mc:Choice xmlns:v="urn:schemas-microsoft-com:vml" Requires="v">
                <p:oleObj spid="_x0000_s71287" name="Equation" r:id="rId4" imgW="21945600" imgH="4267200" progId="Equation.DSMT4">
                  <p:embed/>
                </p:oleObj>
              </mc:Choice>
              <mc:Fallback>
                <p:oleObj name="Equation" r:id="rId4" imgW="21945600" imgH="4267200" progId="Equation.DSMT4">
                  <p:embed/>
                  <p:pic>
                    <p:nvPicPr>
                      <p:cNvPr id="0" name="图片 70762"/>
                      <p:cNvPicPr>
                        <a:picLocks noChangeAspect="1" noChangeArrowheads="1"/>
                      </p:cNvPicPr>
                      <p:nvPr/>
                    </p:nvPicPr>
                    <p:blipFill>
                      <a:blip r:embed="rId5"/>
                      <a:srcRect/>
                      <a:stretch>
                        <a:fillRect/>
                      </a:stretch>
                    </p:blipFill>
                    <p:spPr bwMode="auto">
                      <a:xfrm>
                        <a:off x="899592" y="2160336"/>
                        <a:ext cx="1722438"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对象 2"/>
          <p:cNvGraphicFramePr>
            <a:graphicFrameLocks noChangeAspect="1"/>
          </p:cNvGraphicFramePr>
          <p:nvPr/>
        </p:nvGraphicFramePr>
        <p:xfrm>
          <a:off x="899592" y="2564904"/>
          <a:ext cx="1914525" cy="741363"/>
        </p:xfrm>
        <a:graphic>
          <a:graphicData uri="http://schemas.openxmlformats.org/presentationml/2006/ole">
            <mc:AlternateContent xmlns:mc="http://schemas.openxmlformats.org/markup-compatibility/2006">
              <mc:Choice xmlns:v="urn:schemas-microsoft-com:vml" Requires="v">
                <p:oleObj spid="_x0000_s71288" name="Equation" r:id="rId6" imgW="24384000" imgH="9448800" progId="Equation.DSMT4">
                  <p:embed/>
                </p:oleObj>
              </mc:Choice>
              <mc:Fallback>
                <p:oleObj name="Equation" r:id="rId6" imgW="24384000" imgH="9448800" progId="Equation.DSMT4">
                  <p:embed/>
                  <p:pic>
                    <p:nvPicPr>
                      <p:cNvPr id="0" name="图片 70763"/>
                      <p:cNvPicPr>
                        <a:picLocks noChangeAspect="1" noChangeArrowheads="1"/>
                      </p:cNvPicPr>
                      <p:nvPr/>
                    </p:nvPicPr>
                    <p:blipFill>
                      <a:blip r:embed="rId7"/>
                      <a:srcRect/>
                      <a:stretch>
                        <a:fillRect/>
                      </a:stretch>
                    </p:blipFill>
                    <p:spPr bwMode="auto">
                      <a:xfrm>
                        <a:off x="899592" y="2564904"/>
                        <a:ext cx="1914525"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 name="TextBox 134"/>
          <p:cNvSpPr txBox="1"/>
          <p:nvPr/>
        </p:nvSpPr>
        <p:spPr>
          <a:xfrm>
            <a:off x="212854" y="1199074"/>
            <a:ext cx="5682391" cy="861774"/>
          </a:xfrm>
          <a:prstGeom prst="rect">
            <a:avLst/>
          </a:prstGeom>
          <a:noFill/>
        </p:spPr>
        <p:txBody>
          <a:bodyPr wrap="square" rtlCol="0">
            <a:spAutoFit/>
          </a:bodyPr>
          <a:lstStyle/>
          <a:p>
            <a:pPr algn="just">
              <a:lnSpc>
                <a:spcPct val="125000"/>
              </a:lnSpc>
            </a:pPr>
            <a:r>
              <a:rPr lang="zh-CN" altLang="en-US" sz="2000" b="1" dirty="0">
                <a:solidFill>
                  <a:schemeClr val="tx2"/>
                </a:solidFill>
              </a:rPr>
              <a:t>等倾干涉，定域面位于无穷远。反射（或透射）光束序列中，相邻两束光的光程差</a:t>
            </a:r>
            <a:r>
              <a:rPr lang="el-GR" altLang="zh-CN" sz="2000" b="1" dirty="0">
                <a:solidFill>
                  <a:schemeClr val="tx2"/>
                </a:solidFill>
                <a:latin typeface="Times New Roman" panose="02020603050405020304" pitchFamily="18" charset="0"/>
                <a:cs typeface="Times New Roman" panose="02020603050405020304" pitchFamily="18" charset="0"/>
              </a:rPr>
              <a:t>Δ</a:t>
            </a:r>
            <a:r>
              <a:rPr lang="zh-CN" altLang="en-US" sz="2000" b="1" dirty="0">
                <a:solidFill>
                  <a:schemeClr val="tx2"/>
                </a:solidFill>
              </a:rPr>
              <a:t>和相位差</a:t>
            </a:r>
            <a:r>
              <a:rPr lang="el-GR" altLang="zh-CN" sz="2000" b="1" i="1" dirty="0">
                <a:solidFill>
                  <a:schemeClr val="tx2"/>
                </a:solidFill>
                <a:latin typeface="Times New Roman" panose="02020603050405020304" pitchFamily="18" charset="0"/>
                <a:cs typeface="Times New Roman" panose="02020603050405020304" pitchFamily="18" charset="0"/>
              </a:rPr>
              <a:t>δ</a:t>
            </a:r>
            <a:r>
              <a:rPr lang="zh-CN" altLang="en-US" sz="2000" b="1" dirty="0">
                <a:solidFill>
                  <a:schemeClr val="tx2"/>
                </a:solidFill>
                <a:latin typeface="Arial" panose="020B0604020202020204"/>
                <a:cs typeface="Arial" panose="020B0604020202020204"/>
              </a:rPr>
              <a:t>：</a:t>
            </a:r>
            <a:endParaRPr lang="zh-CN" altLang="en-US" sz="2000" b="1" dirty="0">
              <a:solidFill>
                <a:schemeClr val="tx2"/>
              </a:solidFill>
            </a:endParaRPr>
          </a:p>
        </p:txBody>
      </p:sp>
      <p:graphicFrame>
        <p:nvGraphicFramePr>
          <p:cNvPr id="137" name="对象 136"/>
          <p:cNvGraphicFramePr>
            <a:graphicFrameLocks noChangeAspect="1"/>
          </p:cNvGraphicFramePr>
          <p:nvPr>
            <p:extLst>
              <p:ext uri="{D42A27DB-BD31-4B8C-83A1-F6EECF244321}">
                <p14:modId xmlns:p14="http://schemas.microsoft.com/office/powerpoint/2010/main" val="2391949919"/>
              </p:ext>
            </p:extLst>
          </p:nvPr>
        </p:nvGraphicFramePr>
        <p:xfrm>
          <a:off x="323528" y="3861048"/>
          <a:ext cx="2742767" cy="2062744"/>
        </p:xfrm>
        <a:graphic>
          <a:graphicData uri="http://schemas.openxmlformats.org/presentationml/2006/ole">
            <mc:AlternateContent xmlns:mc="http://schemas.openxmlformats.org/markup-compatibility/2006">
              <mc:Choice xmlns:v="urn:schemas-microsoft-com:vml" Requires="v">
                <p:oleObj spid="_x0000_s71289" name="Equation" r:id="rId8" imgW="1625400" imgH="1218960" progId="Equation.DSMT4">
                  <p:embed/>
                </p:oleObj>
              </mc:Choice>
              <mc:Fallback>
                <p:oleObj name="Equation" r:id="rId8" imgW="1625400" imgH="1218960" progId="Equation.DSMT4">
                  <p:embed/>
                  <p:pic>
                    <p:nvPicPr>
                      <p:cNvPr id="0" name="图片 70764"/>
                      <p:cNvPicPr>
                        <a:picLocks noChangeAspect="1" noChangeArrowheads="1"/>
                      </p:cNvPicPr>
                      <p:nvPr/>
                    </p:nvPicPr>
                    <p:blipFill>
                      <a:blip r:embed="rId9"/>
                      <a:srcRect/>
                      <a:stretch>
                        <a:fillRect/>
                      </a:stretch>
                    </p:blipFill>
                    <p:spPr bwMode="auto">
                      <a:xfrm>
                        <a:off x="323528" y="3861048"/>
                        <a:ext cx="2742767" cy="2062744"/>
                      </a:xfrm>
                      <a:prstGeom prst="rect">
                        <a:avLst/>
                      </a:prstGeom>
                      <a:noFill/>
                      <a:ln>
                        <a:noFill/>
                      </a:ln>
                      <a:effectLst/>
                    </p:spPr>
                  </p:pic>
                </p:oleObj>
              </mc:Fallback>
            </mc:AlternateContent>
          </a:graphicData>
        </a:graphic>
      </p:graphicFrame>
      <p:sp>
        <p:nvSpPr>
          <p:cNvPr id="138" name="TextBox 137"/>
          <p:cNvSpPr txBox="1"/>
          <p:nvPr/>
        </p:nvSpPr>
        <p:spPr>
          <a:xfrm>
            <a:off x="212854" y="3284984"/>
            <a:ext cx="5082316" cy="400110"/>
          </a:xfrm>
          <a:prstGeom prst="rect">
            <a:avLst/>
          </a:prstGeom>
          <a:noFill/>
        </p:spPr>
        <p:txBody>
          <a:bodyPr wrap="square" rtlCol="0">
            <a:spAutoFit/>
          </a:bodyPr>
          <a:lstStyle/>
          <a:p>
            <a:pPr algn="just"/>
            <a:r>
              <a:rPr lang="zh-CN" altLang="en-US" sz="2000" b="1" dirty="0">
                <a:solidFill>
                  <a:schemeClr val="tx2"/>
                </a:solidFill>
              </a:rPr>
              <a:t>各反射光束的相对振幅：</a:t>
            </a:r>
          </a:p>
        </p:txBody>
      </p:sp>
      <p:sp>
        <p:nvSpPr>
          <p:cNvPr id="136" name="TextBox 135"/>
          <p:cNvSpPr txBox="1"/>
          <p:nvPr/>
        </p:nvSpPr>
        <p:spPr>
          <a:xfrm>
            <a:off x="4065340" y="4798893"/>
            <a:ext cx="2466492" cy="646331"/>
          </a:xfrm>
          <a:prstGeom prst="rect">
            <a:avLst/>
          </a:prstGeom>
          <a:noFill/>
          <a:ln w="25400">
            <a:solidFill>
              <a:srgbClr val="0000FF"/>
            </a:solidFill>
          </a:ln>
        </p:spPr>
        <p:txBody>
          <a:bodyPr wrap="square" rtlCol="0">
            <a:spAutoFit/>
          </a:bodyPr>
          <a:lstStyle/>
          <a:p>
            <a:pPr algn="just"/>
            <a:r>
              <a:rPr lang="zh-CN" altLang="en-US" b="1" dirty="0">
                <a:solidFill>
                  <a:schemeClr val="tx2"/>
                </a:solidFill>
              </a:rPr>
              <a:t>第二项之后为等比数列，公比为：</a:t>
            </a:r>
            <a:r>
              <a:rPr lang="en-US" altLang="zh-CN" b="1" i="1" dirty="0">
                <a:solidFill>
                  <a:schemeClr val="tx2"/>
                </a:solidFill>
                <a:latin typeface="Times New Roman" panose="02020603050405020304" pitchFamily="18" charset="0"/>
                <a:cs typeface="Times New Roman" panose="02020603050405020304" pitchFamily="18" charset="0"/>
              </a:rPr>
              <a:t>r</a:t>
            </a:r>
            <a:r>
              <a:rPr lang="en-US" altLang="zh-CN" b="1" dirty="0">
                <a:solidFill>
                  <a:schemeClr val="tx2"/>
                </a:solidFill>
                <a:latin typeface="Times New Roman" panose="02020603050405020304" pitchFamily="18" charset="0"/>
                <a:cs typeface="Times New Roman" panose="02020603050405020304" pitchFamily="18" charset="0"/>
              </a:rPr>
              <a:t>'</a:t>
            </a:r>
            <a:r>
              <a:rPr lang="en-US" altLang="zh-CN" b="1" baseline="30000" dirty="0">
                <a:solidFill>
                  <a:schemeClr val="tx2"/>
                </a:solidFill>
                <a:latin typeface="Times New Roman" panose="02020603050405020304" pitchFamily="18" charset="0"/>
                <a:cs typeface="Times New Roman" panose="02020603050405020304" pitchFamily="18" charset="0"/>
              </a:rPr>
              <a:t>2</a:t>
            </a:r>
            <a:r>
              <a:rPr lang="en-US" altLang="zh-CN" b="1" dirty="0">
                <a:solidFill>
                  <a:schemeClr val="tx2"/>
                </a:solidFill>
                <a:latin typeface="Times New Roman" panose="02020603050405020304" pitchFamily="18" charset="0"/>
                <a:cs typeface="Times New Roman" panose="02020603050405020304" pitchFamily="18" charset="0"/>
              </a:rPr>
              <a:t>exp(</a:t>
            </a:r>
            <a:r>
              <a:rPr lang="en-US" altLang="zh-CN" b="1" i="1" dirty="0">
                <a:solidFill>
                  <a:schemeClr val="tx2"/>
                </a:solidFill>
                <a:latin typeface="Times New Roman" panose="02020603050405020304" pitchFamily="18" charset="0"/>
                <a:cs typeface="Times New Roman" panose="02020603050405020304" pitchFamily="18" charset="0"/>
              </a:rPr>
              <a:t>j</a:t>
            </a:r>
            <a:r>
              <a:rPr lang="el-GR" altLang="zh-CN" b="1" i="1" dirty="0">
                <a:solidFill>
                  <a:schemeClr val="tx2"/>
                </a:solidFill>
                <a:latin typeface="Times New Roman" panose="02020603050405020304" pitchFamily="18" charset="0"/>
                <a:cs typeface="Times New Roman" panose="02020603050405020304" pitchFamily="18" charset="0"/>
              </a:rPr>
              <a:t>δ</a:t>
            </a:r>
            <a:r>
              <a:rPr lang="en-US" altLang="zh-CN" b="1" dirty="0">
                <a:solidFill>
                  <a:schemeClr val="tx2"/>
                </a:solidFill>
                <a:latin typeface="Times New Roman" panose="02020603050405020304" pitchFamily="18" charset="0"/>
                <a:cs typeface="Times New Roman" panose="02020603050405020304" pitchFamily="18" charset="0"/>
              </a:rPr>
              <a:t>)</a:t>
            </a:r>
            <a:endParaRPr lang="zh-CN" altLang="en-US" b="1" dirty="0">
              <a:solidFill>
                <a:schemeClr val="tx2"/>
              </a:solidFill>
              <a:latin typeface="Times New Roman" panose="02020603050405020304" pitchFamily="18" charset="0"/>
              <a:cs typeface="Times New Roman" panose="02020603050405020304" pitchFamily="18" charset="0"/>
            </a:endParaRPr>
          </a:p>
        </p:txBody>
      </p:sp>
      <p:sp>
        <p:nvSpPr>
          <p:cNvPr id="139" name="右大括号 138"/>
          <p:cNvSpPr/>
          <p:nvPr/>
        </p:nvSpPr>
        <p:spPr>
          <a:xfrm>
            <a:off x="3779912" y="4394150"/>
            <a:ext cx="360040" cy="1472407"/>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TextBox 139"/>
          <p:cNvSpPr txBox="1"/>
          <p:nvPr/>
        </p:nvSpPr>
        <p:spPr>
          <a:xfrm>
            <a:off x="212854" y="5951602"/>
            <a:ext cx="6667504" cy="822597"/>
          </a:xfrm>
          <a:prstGeom prst="rect">
            <a:avLst/>
          </a:prstGeom>
          <a:noFill/>
        </p:spPr>
        <p:txBody>
          <a:bodyPr wrap="square" rtlCol="0">
            <a:spAutoFit/>
          </a:bodyPr>
          <a:lstStyle/>
          <a:p>
            <a:pPr>
              <a:lnSpc>
                <a:spcPct val="125000"/>
              </a:lnSpc>
            </a:pPr>
            <a:r>
              <a:rPr lang="zh-CN" altLang="en-US" sz="2000" b="1" dirty="0">
                <a:solidFill>
                  <a:schemeClr val="tx2"/>
                </a:solidFill>
              </a:rPr>
              <a:t>周围介质→平板：</a:t>
            </a:r>
            <a:r>
              <a:rPr lang="zh-CN" altLang="en-US" b="1" dirty="0">
                <a:solidFill>
                  <a:schemeClr val="tx2"/>
                </a:solidFill>
              </a:rPr>
              <a:t>反射系数</a:t>
            </a:r>
            <a:r>
              <a:rPr lang="zh-CN" altLang="en-US" sz="2000" b="1" dirty="0">
                <a:solidFill>
                  <a:schemeClr val="tx2"/>
                </a:solidFill>
              </a:rPr>
              <a:t>为</a:t>
            </a:r>
            <a:r>
              <a:rPr lang="en-US" altLang="zh-CN" sz="2000" b="1" i="1" dirty="0">
                <a:solidFill>
                  <a:schemeClr val="tx2"/>
                </a:solidFill>
                <a:latin typeface="Times New Roman" panose="02020603050405020304" pitchFamily="18" charset="0"/>
                <a:cs typeface="Times New Roman" panose="02020603050405020304" pitchFamily="18" charset="0"/>
              </a:rPr>
              <a:t>r</a:t>
            </a:r>
            <a:r>
              <a:rPr lang="zh-CN" altLang="en-US" sz="2000" b="1" dirty="0">
                <a:solidFill>
                  <a:schemeClr val="tx2"/>
                </a:solidFill>
              </a:rPr>
              <a:t>，透射系数为</a:t>
            </a:r>
            <a:r>
              <a:rPr lang="en-US" altLang="zh-CN" sz="2000" b="1" i="1" dirty="0">
                <a:solidFill>
                  <a:schemeClr val="tx2"/>
                </a:solidFill>
                <a:latin typeface="Times New Roman" panose="02020603050405020304" pitchFamily="18" charset="0"/>
                <a:cs typeface="Times New Roman" panose="02020603050405020304" pitchFamily="18" charset="0"/>
              </a:rPr>
              <a:t>t</a:t>
            </a:r>
            <a:r>
              <a:rPr lang="zh-CN" altLang="en-US" sz="2000" b="1" dirty="0">
                <a:solidFill>
                  <a:schemeClr val="tx2"/>
                </a:solidFill>
              </a:rPr>
              <a:t>；</a:t>
            </a:r>
            <a:endParaRPr lang="en-US" altLang="zh-CN" sz="2000" b="1" dirty="0">
              <a:solidFill>
                <a:schemeClr val="tx2"/>
              </a:solidFill>
            </a:endParaRPr>
          </a:p>
          <a:p>
            <a:pPr>
              <a:lnSpc>
                <a:spcPct val="125000"/>
              </a:lnSpc>
            </a:pPr>
            <a:r>
              <a:rPr lang="zh-CN" altLang="en-US" sz="2000" b="1" dirty="0">
                <a:solidFill>
                  <a:schemeClr val="tx2"/>
                </a:solidFill>
              </a:rPr>
              <a:t>平板→周围介质：反射系数为</a:t>
            </a:r>
            <a:r>
              <a:rPr lang="en-US" altLang="zh-CN" sz="2000" b="1" i="1" dirty="0">
                <a:solidFill>
                  <a:schemeClr val="tx2"/>
                </a:solidFill>
                <a:latin typeface="Times New Roman" panose="02020603050405020304" pitchFamily="18" charset="0"/>
                <a:cs typeface="Times New Roman" panose="02020603050405020304" pitchFamily="18" charset="0"/>
              </a:rPr>
              <a:t>r</a:t>
            </a:r>
            <a:r>
              <a:rPr lang="en-US" altLang="zh-CN" sz="2000" b="1" dirty="0">
                <a:solidFill>
                  <a:schemeClr val="tx2"/>
                </a:solidFill>
                <a:latin typeface="Times New Roman" panose="02020603050405020304"/>
                <a:cs typeface="Times New Roman" panose="02020603050405020304"/>
              </a:rPr>
              <a:t>ʹ</a:t>
            </a:r>
            <a:r>
              <a:rPr lang="zh-CN" altLang="en-US" sz="2000" b="1" dirty="0">
                <a:solidFill>
                  <a:schemeClr val="tx2"/>
                </a:solidFill>
              </a:rPr>
              <a:t>，透射系数为</a:t>
            </a:r>
            <a:r>
              <a:rPr lang="en-US" altLang="zh-CN" sz="2000" b="1" i="1" dirty="0">
                <a:solidFill>
                  <a:schemeClr val="tx2"/>
                </a:solidFill>
                <a:latin typeface="Times New Roman" panose="02020603050405020304" pitchFamily="18" charset="0"/>
                <a:cs typeface="Times New Roman" panose="02020603050405020304" pitchFamily="18" charset="0"/>
              </a:rPr>
              <a:t>t</a:t>
            </a:r>
            <a:r>
              <a:rPr lang="en-US" altLang="zh-CN" sz="2000" b="1" dirty="0">
                <a:solidFill>
                  <a:schemeClr val="tx2"/>
                </a:solidFill>
                <a:latin typeface="Times New Roman" panose="02020603050405020304"/>
                <a:cs typeface="Times New Roman" panose="02020603050405020304"/>
              </a:rPr>
              <a:t>ʹ</a:t>
            </a:r>
            <a:r>
              <a:rPr lang="zh-CN" altLang="en-US" sz="2000" b="1" dirty="0">
                <a:solidFill>
                  <a:schemeClr val="tx2"/>
                </a:solidFill>
              </a:rPr>
              <a:t>。</a:t>
            </a:r>
          </a:p>
        </p:txBody>
      </p:sp>
      <p:grpSp>
        <p:nvGrpSpPr>
          <p:cNvPr id="4" name="组合 3">
            <a:extLst>
              <a:ext uri="{FF2B5EF4-FFF2-40B4-BE49-F238E27FC236}">
                <a16:creationId xmlns:a16="http://schemas.microsoft.com/office/drawing/2014/main" id="{5756D720-6709-485C-8ADB-E7F0F6D3ED9A}"/>
              </a:ext>
            </a:extLst>
          </p:cNvPr>
          <p:cNvGrpSpPr/>
          <p:nvPr/>
        </p:nvGrpSpPr>
        <p:grpSpPr>
          <a:xfrm>
            <a:off x="5465594" y="1508273"/>
            <a:ext cx="3498894" cy="4945065"/>
            <a:chOff x="5465594" y="1508273"/>
            <a:chExt cx="3498894" cy="4945065"/>
          </a:xfrm>
        </p:grpSpPr>
        <p:sp>
          <p:nvSpPr>
            <p:cNvPr id="7" name="Rectangle 92"/>
            <p:cNvSpPr>
              <a:spLocks noChangeArrowheads="1"/>
            </p:cNvSpPr>
            <p:nvPr/>
          </p:nvSpPr>
          <p:spPr bwMode="auto">
            <a:xfrm>
              <a:off x="5489406" y="3748236"/>
              <a:ext cx="3033712" cy="45720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95"/>
            <p:cNvSpPr>
              <a:spLocks noChangeShapeType="1"/>
            </p:cNvSpPr>
            <p:nvPr/>
          </p:nvSpPr>
          <p:spPr bwMode="auto">
            <a:xfrm flipH="1" flipV="1">
              <a:off x="5683081" y="2883048"/>
              <a:ext cx="477837" cy="86518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 name="Line 96"/>
            <p:cNvSpPr>
              <a:spLocks noChangeShapeType="1"/>
            </p:cNvSpPr>
            <p:nvPr/>
          </p:nvSpPr>
          <p:spPr bwMode="auto">
            <a:xfrm flipH="1" flipV="1">
              <a:off x="5782650" y="3062989"/>
              <a:ext cx="263968" cy="486566"/>
            </a:xfrm>
            <a:prstGeom prst="line">
              <a:avLst/>
            </a:prstGeom>
            <a:noFill/>
            <a:ln w="38100">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 name="Line 97"/>
            <p:cNvSpPr>
              <a:spLocks noChangeShapeType="1"/>
            </p:cNvSpPr>
            <p:nvPr/>
          </p:nvSpPr>
          <p:spPr bwMode="auto">
            <a:xfrm>
              <a:off x="6160919" y="2830661"/>
              <a:ext cx="0" cy="1252538"/>
            </a:xfrm>
            <a:prstGeom prst="line">
              <a:avLst/>
            </a:prstGeom>
            <a:noFill/>
            <a:ln w="31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12" name="Group 101"/>
            <p:cNvGrpSpPr/>
            <p:nvPr/>
          </p:nvGrpSpPr>
          <p:grpSpPr bwMode="auto">
            <a:xfrm>
              <a:off x="6159344" y="3748239"/>
              <a:ext cx="122238" cy="452438"/>
              <a:chOff x="1988" y="1978"/>
              <a:chExt cx="77" cy="285"/>
            </a:xfrm>
          </p:grpSpPr>
          <p:sp>
            <p:nvSpPr>
              <p:cNvPr id="133" name="Line 102"/>
              <p:cNvSpPr>
                <a:spLocks noChangeShapeType="1"/>
              </p:cNvSpPr>
              <p:nvPr/>
            </p:nvSpPr>
            <p:spPr bwMode="auto">
              <a:xfrm>
                <a:off x="1989" y="1978"/>
                <a:ext cx="76" cy="28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4" name="Line 103"/>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3" name="Group 104"/>
            <p:cNvGrpSpPr/>
            <p:nvPr/>
          </p:nvGrpSpPr>
          <p:grpSpPr bwMode="auto">
            <a:xfrm flipV="1">
              <a:off x="6276819" y="3756173"/>
              <a:ext cx="119063" cy="444500"/>
              <a:chOff x="1988" y="1978"/>
              <a:chExt cx="75" cy="280"/>
            </a:xfrm>
          </p:grpSpPr>
          <p:sp>
            <p:nvSpPr>
              <p:cNvPr id="131" name="Line 105"/>
              <p:cNvSpPr>
                <a:spLocks noChangeShapeType="1"/>
              </p:cNvSpPr>
              <p:nvPr/>
            </p:nvSpPr>
            <p:spPr bwMode="auto">
              <a:xfrm>
                <a:off x="1989" y="1978"/>
                <a:ext cx="74" cy="28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2" name="Line 106"/>
              <p:cNvSpPr>
                <a:spLocks noChangeShapeType="1"/>
              </p:cNvSpPr>
              <p:nvPr/>
            </p:nvSpPr>
            <p:spPr bwMode="auto">
              <a:xfrm flipH="1" flipV="1">
                <a:off x="1988" y="1989"/>
                <a:ext cx="55" cy="18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4" name="Group 110"/>
            <p:cNvGrpSpPr/>
            <p:nvPr/>
          </p:nvGrpSpPr>
          <p:grpSpPr bwMode="auto">
            <a:xfrm>
              <a:off x="6416506" y="3743473"/>
              <a:ext cx="107950" cy="457200"/>
              <a:chOff x="1988" y="1978"/>
              <a:chExt cx="68" cy="288"/>
            </a:xfrm>
          </p:grpSpPr>
          <p:sp>
            <p:nvSpPr>
              <p:cNvPr id="129" name="Line 111"/>
              <p:cNvSpPr>
                <a:spLocks noChangeShapeType="1"/>
              </p:cNvSpPr>
              <p:nvPr/>
            </p:nvSpPr>
            <p:spPr bwMode="auto">
              <a:xfrm>
                <a:off x="1989" y="1978"/>
                <a:ext cx="67" cy="2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30" name="Line 112"/>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15" name="Group 113"/>
            <p:cNvGrpSpPr/>
            <p:nvPr/>
          </p:nvGrpSpPr>
          <p:grpSpPr bwMode="auto">
            <a:xfrm flipV="1">
              <a:off x="6533981" y="3738711"/>
              <a:ext cx="107950" cy="457200"/>
              <a:chOff x="1988" y="1978"/>
              <a:chExt cx="68" cy="288"/>
            </a:xfrm>
          </p:grpSpPr>
          <p:sp>
            <p:nvSpPr>
              <p:cNvPr id="127" name="Line 114"/>
              <p:cNvSpPr>
                <a:spLocks noChangeShapeType="1"/>
              </p:cNvSpPr>
              <p:nvPr/>
            </p:nvSpPr>
            <p:spPr bwMode="auto">
              <a:xfrm>
                <a:off x="1989" y="1978"/>
                <a:ext cx="67" cy="2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28" name="Line 115"/>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6" name="Line 118"/>
            <p:cNvSpPr>
              <a:spLocks noChangeShapeType="1"/>
            </p:cNvSpPr>
            <p:nvPr/>
          </p:nvSpPr>
          <p:spPr bwMode="auto">
            <a:xfrm>
              <a:off x="6662569" y="3760936"/>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20"/>
            <p:cNvSpPr>
              <a:spLocks noChangeShapeType="1"/>
            </p:cNvSpPr>
            <p:nvPr/>
          </p:nvSpPr>
          <p:spPr bwMode="auto">
            <a:xfrm flipV="1">
              <a:off x="6780044" y="37561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21"/>
            <p:cNvSpPr>
              <a:spLocks noChangeShapeType="1"/>
            </p:cNvSpPr>
            <p:nvPr/>
          </p:nvSpPr>
          <p:spPr bwMode="auto">
            <a:xfrm flipH="1">
              <a:off x="6778456" y="3895873"/>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24"/>
            <p:cNvSpPr>
              <a:spLocks noChangeShapeType="1"/>
            </p:cNvSpPr>
            <p:nvPr/>
          </p:nvSpPr>
          <p:spPr bwMode="auto">
            <a:xfrm>
              <a:off x="6919744" y="37561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26"/>
            <p:cNvSpPr>
              <a:spLocks noChangeShapeType="1"/>
            </p:cNvSpPr>
            <p:nvPr/>
          </p:nvSpPr>
          <p:spPr bwMode="auto">
            <a:xfrm flipV="1">
              <a:off x="7037219" y="3751411"/>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27"/>
            <p:cNvSpPr>
              <a:spLocks noChangeShapeType="1"/>
            </p:cNvSpPr>
            <p:nvPr/>
          </p:nvSpPr>
          <p:spPr bwMode="auto">
            <a:xfrm flipH="1">
              <a:off x="7035631" y="38911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30"/>
            <p:cNvSpPr>
              <a:spLocks noChangeShapeType="1"/>
            </p:cNvSpPr>
            <p:nvPr/>
          </p:nvSpPr>
          <p:spPr bwMode="auto">
            <a:xfrm>
              <a:off x="7186444" y="37434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32"/>
            <p:cNvSpPr>
              <a:spLocks noChangeShapeType="1"/>
            </p:cNvSpPr>
            <p:nvPr/>
          </p:nvSpPr>
          <p:spPr bwMode="auto">
            <a:xfrm flipV="1">
              <a:off x="7303919" y="3738711"/>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33"/>
            <p:cNvSpPr>
              <a:spLocks noChangeShapeType="1"/>
            </p:cNvSpPr>
            <p:nvPr/>
          </p:nvSpPr>
          <p:spPr bwMode="auto">
            <a:xfrm flipH="1">
              <a:off x="7302331" y="38784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6"/>
            <p:cNvSpPr>
              <a:spLocks noChangeShapeType="1"/>
            </p:cNvSpPr>
            <p:nvPr/>
          </p:nvSpPr>
          <p:spPr bwMode="auto">
            <a:xfrm>
              <a:off x="7443618" y="3738711"/>
              <a:ext cx="122237" cy="46514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38"/>
            <p:cNvSpPr>
              <a:spLocks noChangeShapeType="1"/>
            </p:cNvSpPr>
            <p:nvPr/>
          </p:nvSpPr>
          <p:spPr bwMode="auto">
            <a:xfrm flipV="1">
              <a:off x="7561094" y="3733948"/>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39"/>
            <p:cNvSpPr>
              <a:spLocks noChangeShapeType="1"/>
            </p:cNvSpPr>
            <p:nvPr/>
          </p:nvSpPr>
          <p:spPr bwMode="auto">
            <a:xfrm flipH="1">
              <a:off x="7559506" y="387364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79"/>
            <p:cNvSpPr>
              <a:spLocks noChangeShapeType="1"/>
            </p:cNvSpPr>
            <p:nvPr/>
          </p:nvSpPr>
          <p:spPr bwMode="auto">
            <a:xfrm>
              <a:off x="7683331" y="3733948"/>
              <a:ext cx="101600" cy="46513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81"/>
            <p:cNvSpPr>
              <a:spLocks noChangeShapeType="1"/>
            </p:cNvSpPr>
            <p:nvPr/>
          </p:nvSpPr>
          <p:spPr bwMode="auto">
            <a:xfrm flipV="1">
              <a:off x="7784931" y="3729185"/>
              <a:ext cx="122237" cy="47149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2"/>
            <p:cNvSpPr>
              <a:spLocks noChangeShapeType="1"/>
            </p:cNvSpPr>
            <p:nvPr/>
          </p:nvSpPr>
          <p:spPr bwMode="auto">
            <a:xfrm flipH="1">
              <a:off x="7788106" y="3868885"/>
              <a:ext cx="84138" cy="32067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19"/>
            <p:cNvSpPr>
              <a:spLocks noChangeShapeType="1"/>
            </p:cNvSpPr>
            <p:nvPr/>
          </p:nvSpPr>
          <p:spPr bwMode="auto">
            <a:xfrm flipH="1" flipV="1">
              <a:off x="6660981" y="377839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25"/>
            <p:cNvSpPr>
              <a:spLocks noChangeShapeType="1"/>
            </p:cNvSpPr>
            <p:nvPr/>
          </p:nvSpPr>
          <p:spPr bwMode="auto">
            <a:xfrm flipH="1" flipV="1">
              <a:off x="6918156" y="3773636"/>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131"/>
            <p:cNvSpPr>
              <a:spLocks noChangeShapeType="1"/>
            </p:cNvSpPr>
            <p:nvPr/>
          </p:nvSpPr>
          <p:spPr bwMode="auto">
            <a:xfrm flipH="1" flipV="1">
              <a:off x="7184856" y="3760936"/>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37"/>
            <p:cNvSpPr>
              <a:spLocks noChangeShapeType="1"/>
            </p:cNvSpPr>
            <p:nvPr/>
          </p:nvSpPr>
          <p:spPr bwMode="auto">
            <a:xfrm flipH="1" flipV="1">
              <a:off x="7442031" y="3756173"/>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80"/>
            <p:cNvSpPr>
              <a:spLocks noChangeShapeType="1"/>
            </p:cNvSpPr>
            <p:nvPr/>
          </p:nvSpPr>
          <p:spPr bwMode="auto">
            <a:xfrm flipH="1" flipV="1">
              <a:off x="7681744" y="37514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 name="Group 252"/>
            <p:cNvGrpSpPr/>
            <p:nvPr/>
          </p:nvGrpSpPr>
          <p:grpSpPr bwMode="auto">
            <a:xfrm>
              <a:off x="6286331" y="4187975"/>
              <a:ext cx="2514600" cy="2265363"/>
              <a:chOff x="2335" y="2875"/>
              <a:chExt cx="1584" cy="1427"/>
            </a:xfrm>
          </p:grpSpPr>
          <p:sp>
            <p:nvSpPr>
              <p:cNvPr id="87" name="Line 207"/>
              <p:cNvSpPr>
                <a:spLocks noChangeShapeType="1"/>
              </p:cNvSpPr>
              <p:nvPr/>
            </p:nvSpPr>
            <p:spPr bwMode="auto">
              <a:xfrm flipH="1" flipV="1">
                <a:off x="2335" y="2883"/>
                <a:ext cx="487" cy="6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208"/>
              <p:cNvSpPr>
                <a:spLocks noChangeShapeType="1"/>
              </p:cNvSpPr>
              <p:nvPr/>
            </p:nvSpPr>
            <p:spPr bwMode="auto">
              <a:xfrm flipH="1" flipV="1">
                <a:off x="2544" y="3184"/>
                <a:ext cx="154" cy="215"/>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209"/>
              <p:cNvSpPr>
                <a:spLocks noChangeShapeType="1"/>
              </p:cNvSpPr>
              <p:nvPr/>
            </p:nvSpPr>
            <p:spPr bwMode="auto">
              <a:xfrm flipH="1" flipV="1">
                <a:off x="2497" y="2886"/>
                <a:ext cx="434" cy="61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10"/>
              <p:cNvSpPr>
                <a:spLocks noChangeShapeType="1"/>
              </p:cNvSpPr>
              <p:nvPr/>
            </p:nvSpPr>
            <p:spPr bwMode="auto">
              <a:xfrm flipH="1" flipV="1">
                <a:off x="2676" y="3138"/>
                <a:ext cx="130" cy="18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211"/>
              <p:cNvSpPr>
                <a:spLocks noChangeShapeType="1"/>
              </p:cNvSpPr>
              <p:nvPr/>
            </p:nvSpPr>
            <p:spPr bwMode="auto">
              <a:xfrm flipH="1" flipV="1">
                <a:off x="2651" y="2875"/>
                <a:ext cx="362" cy="52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212"/>
              <p:cNvSpPr>
                <a:spLocks noChangeShapeType="1"/>
              </p:cNvSpPr>
              <p:nvPr/>
            </p:nvSpPr>
            <p:spPr bwMode="auto">
              <a:xfrm flipH="1" flipV="1">
                <a:off x="2801" y="3095"/>
                <a:ext cx="117" cy="162"/>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214"/>
              <p:cNvSpPr>
                <a:spLocks noChangeShapeType="1"/>
              </p:cNvSpPr>
              <p:nvPr/>
            </p:nvSpPr>
            <p:spPr bwMode="auto">
              <a:xfrm flipH="1" flipV="1">
                <a:off x="2813" y="2878"/>
                <a:ext cx="305" cy="436"/>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215"/>
              <p:cNvSpPr>
                <a:spLocks noChangeShapeType="1"/>
              </p:cNvSpPr>
              <p:nvPr/>
            </p:nvSpPr>
            <p:spPr bwMode="auto">
              <a:xfrm flipH="1" flipV="1">
                <a:off x="2922" y="3035"/>
                <a:ext cx="109" cy="15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217"/>
              <p:cNvSpPr>
                <a:spLocks noChangeShapeType="1"/>
              </p:cNvSpPr>
              <p:nvPr/>
            </p:nvSpPr>
            <p:spPr bwMode="auto">
              <a:xfrm flipH="1" flipV="1">
                <a:off x="2981" y="2886"/>
                <a:ext cx="256" cy="36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218"/>
              <p:cNvSpPr>
                <a:spLocks noChangeShapeType="1"/>
              </p:cNvSpPr>
              <p:nvPr/>
            </p:nvSpPr>
            <p:spPr bwMode="auto">
              <a:xfrm flipH="1" flipV="1">
                <a:off x="3027" y="2954"/>
                <a:ext cx="117" cy="16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220"/>
              <p:cNvSpPr>
                <a:spLocks noChangeShapeType="1"/>
              </p:cNvSpPr>
              <p:nvPr/>
            </p:nvSpPr>
            <p:spPr bwMode="auto">
              <a:xfrm flipH="1" flipV="1">
                <a:off x="3143" y="2889"/>
                <a:ext cx="200" cy="2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221"/>
              <p:cNvSpPr>
                <a:spLocks noChangeShapeType="1"/>
              </p:cNvSpPr>
              <p:nvPr/>
            </p:nvSpPr>
            <p:spPr bwMode="auto">
              <a:xfrm flipH="1" flipV="1">
                <a:off x="3171" y="2929"/>
                <a:ext cx="84" cy="12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9" name="Group 223"/>
              <p:cNvGrpSpPr/>
              <p:nvPr/>
            </p:nvGrpSpPr>
            <p:grpSpPr bwMode="auto">
              <a:xfrm rot="19458762" flipV="1">
                <a:off x="2648" y="3299"/>
                <a:ext cx="1050" cy="179"/>
                <a:chOff x="3583" y="2630"/>
                <a:chExt cx="1539" cy="175"/>
              </a:xfrm>
            </p:grpSpPr>
            <p:sp>
              <p:nvSpPr>
                <p:cNvPr id="123" name="Arc 224"/>
                <p:cNvSpPr/>
                <p:nvPr/>
              </p:nvSpPr>
              <p:spPr bwMode="auto">
                <a:xfrm>
                  <a:off x="4344" y="2632"/>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Arc 225"/>
                <p:cNvSpPr/>
                <p:nvPr/>
              </p:nvSpPr>
              <p:spPr bwMode="auto">
                <a:xfrm flipH="1">
                  <a:off x="3583" y="2630"/>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Arc 226"/>
                <p:cNvSpPr/>
                <p:nvPr/>
              </p:nvSpPr>
              <p:spPr bwMode="auto">
                <a:xfrm flipV="1">
                  <a:off x="4341" y="2716"/>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Arc 227"/>
                <p:cNvSpPr/>
                <p:nvPr/>
              </p:nvSpPr>
              <p:spPr bwMode="auto">
                <a:xfrm flipH="1" flipV="1">
                  <a:off x="3585" y="2716"/>
                  <a:ext cx="762" cy="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Line 228"/>
              <p:cNvSpPr>
                <a:spLocks noChangeShapeType="1"/>
              </p:cNvSpPr>
              <p:nvPr/>
            </p:nvSpPr>
            <p:spPr bwMode="auto">
              <a:xfrm flipV="1">
                <a:off x="3542" y="4023"/>
                <a:ext cx="377"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230"/>
              <p:cNvSpPr>
                <a:spLocks noChangeShapeType="1"/>
              </p:cNvSpPr>
              <p:nvPr/>
            </p:nvSpPr>
            <p:spPr bwMode="auto">
              <a:xfrm flipH="1" flipV="1">
                <a:off x="3276" y="2882"/>
                <a:ext cx="162" cy="24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231"/>
              <p:cNvSpPr>
                <a:spLocks noChangeShapeType="1"/>
              </p:cNvSpPr>
              <p:nvPr/>
            </p:nvSpPr>
            <p:spPr bwMode="auto">
              <a:xfrm flipH="1" flipV="1">
                <a:off x="3277" y="2880"/>
                <a:ext cx="66" cy="10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232"/>
              <p:cNvSpPr>
                <a:spLocks noChangeShapeType="1"/>
              </p:cNvSpPr>
              <p:nvPr/>
            </p:nvSpPr>
            <p:spPr bwMode="auto">
              <a:xfrm>
                <a:off x="3119" y="3314"/>
                <a:ext cx="611" cy="85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Line 233"/>
              <p:cNvSpPr>
                <a:spLocks noChangeShapeType="1"/>
              </p:cNvSpPr>
              <p:nvPr/>
            </p:nvSpPr>
            <p:spPr bwMode="auto">
              <a:xfrm>
                <a:off x="3364" y="3658"/>
                <a:ext cx="144" cy="200"/>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Line 234"/>
              <p:cNvSpPr>
                <a:spLocks noChangeShapeType="1"/>
              </p:cNvSpPr>
              <p:nvPr/>
            </p:nvSpPr>
            <p:spPr bwMode="auto">
              <a:xfrm>
                <a:off x="2819" y="3569"/>
                <a:ext cx="89" cy="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Line 235"/>
              <p:cNvSpPr>
                <a:spLocks noChangeShapeType="1"/>
              </p:cNvSpPr>
              <p:nvPr/>
            </p:nvSpPr>
            <p:spPr bwMode="auto">
              <a:xfrm>
                <a:off x="2908" y="3658"/>
                <a:ext cx="822" cy="5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Line 236"/>
              <p:cNvSpPr>
                <a:spLocks noChangeShapeType="1"/>
              </p:cNvSpPr>
              <p:nvPr/>
            </p:nvSpPr>
            <p:spPr bwMode="auto">
              <a:xfrm flipH="1" flipV="1">
                <a:off x="3281" y="3890"/>
                <a:ext cx="130" cy="7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237"/>
              <p:cNvSpPr>
                <a:spLocks noChangeShapeType="1"/>
              </p:cNvSpPr>
              <p:nvPr/>
            </p:nvSpPr>
            <p:spPr bwMode="auto">
              <a:xfrm>
                <a:off x="2914" y="3474"/>
                <a:ext cx="116" cy="12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Line 238"/>
              <p:cNvSpPr>
                <a:spLocks noChangeShapeType="1"/>
              </p:cNvSpPr>
              <p:nvPr/>
            </p:nvSpPr>
            <p:spPr bwMode="auto">
              <a:xfrm>
                <a:off x="3030" y="3591"/>
                <a:ext cx="711" cy="57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Line 239"/>
              <p:cNvSpPr>
                <a:spLocks noChangeShapeType="1"/>
              </p:cNvSpPr>
              <p:nvPr/>
            </p:nvSpPr>
            <p:spPr bwMode="auto">
              <a:xfrm flipH="1" flipV="1">
                <a:off x="3308" y="3814"/>
                <a:ext cx="139" cy="11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Line 240"/>
              <p:cNvSpPr>
                <a:spLocks noChangeShapeType="1"/>
              </p:cNvSpPr>
              <p:nvPr/>
            </p:nvSpPr>
            <p:spPr bwMode="auto">
              <a:xfrm>
                <a:off x="3014" y="3398"/>
                <a:ext cx="116" cy="12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Line 241"/>
              <p:cNvSpPr>
                <a:spLocks noChangeShapeType="1"/>
              </p:cNvSpPr>
              <p:nvPr/>
            </p:nvSpPr>
            <p:spPr bwMode="auto">
              <a:xfrm>
                <a:off x="3130" y="3525"/>
                <a:ext cx="589" cy="63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Line 242"/>
              <p:cNvSpPr>
                <a:spLocks noChangeShapeType="1"/>
              </p:cNvSpPr>
              <p:nvPr/>
            </p:nvSpPr>
            <p:spPr bwMode="auto">
              <a:xfrm flipH="1" flipV="1">
                <a:off x="3353" y="3767"/>
                <a:ext cx="121" cy="12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Line 243"/>
              <p:cNvSpPr>
                <a:spLocks noChangeShapeType="1"/>
              </p:cNvSpPr>
              <p:nvPr/>
            </p:nvSpPr>
            <p:spPr bwMode="auto">
              <a:xfrm>
                <a:off x="3227" y="3239"/>
                <a:ext cx="92" cy="15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244"/>
              <p:cNvSpPr>
                <a:spLocks noChangeShapeType="1"/>
              </p:cNvSpPr>
              <p:nvPr/>
            </p:nvSpPr>
            <p:spPr bwMode="auto">
              <a:xfrm>
                <a:off x="3319" y="3391"/>
                <a:ext cx="411" cy="76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Line 245"/>
              <p:cNvSpPr>
                <a:spLocks noChangeShapeType="1"/>
              </p:cNvSpPr>
              <p:nvPr/>
            </p:nvSpPr>
            <p:spPr bwMode="auto">
              <a:xfrm flipH="1" flipV="1">
                <a:off x="3441" y="3625"/>
                <a:ext cx="111" cy="20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Line 246"/>
              <p:cNvSpPr>
                <a:spLocks noChangeShapeType="1"/>
              </p:cNvSpPr>
              <p:nvPr/>
            </p:nvSpPr>
            <p:spPr bwMode="auto">
              <a:xfrm>
                <a:off x="3338" y="3175"/>
                <a:ext cx="70" cy="139"/>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247"/>
              <p:cNvSpPr>
                <a:spLocks noChangeShapeType="1"/>
              </p:cNvSpPr>
              <p:nvPr/>
            </p:nvSpPr>
            <p:spPr bwMode="auto">
              <a:xfrm>
                <a:off x="3408" y="3314"/>
                <a:ext cx="333" cy="8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Line 248"/>
              <p:cNvSpPr>
                <a:spLocks noChangeShapeType="1"/>
              </p:cNvSpPr>
              <p:nvPr/>
            </p:nvSpPr>
            <p:spPr bwMode="auto">
              <a:xfrm flipH="1" flipV="1">
                <a:off x="3547" y="3663"/>
                <a:ext cx="56" cy="136"/>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249"/>
              <p:cNvSpPr>
                <a:spLocks noChangeShapeType="1"/>
              </p:cNvSpPr>
              <p:nvPr/>
            </p:nvSpPr>
            <p:spPr bwMode="auto">
              <a:xfrm>
                <a:off x="3435" y="3121"/>
                <a:ext cx="56" cy="11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250"/>
              <p:cNvSpPr>
                <a:spLocks noChangeShapeType="1"/>
              </p:cNvSpPr>
              <p:nvPr/>
            </p:nvSpPr>
            <p:spPr bwMode="auto">
              <a:xfrm>
                <a:off x="3491" y="3235"/>
                <a:ext cx="250" cy="92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251"/>
              <p:cNvSpPr>
                <a:spLocks noChangeShapeType="1"/>
              </p:cNvSpPr>
              <p:nvPr/>
            </p:nvSpPr>
            <p:spPr bwMode="auto">
              <a:xfrm>
                <a:off x="3584" y="3577"/>
                <a:ext cx="56" cy="208"/>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 name="Group 254"/>
            <p:cNvGrpSpPr/>
            <p:nvPr/>
          </p:nvGrpSpPr>
          <p:grpSpPr bwMode="auto">
            <a:xfrm>
              <a:off x="6399044" y="1508273"/>
              <a:ext cx="2514600" cy="2265363"/>
              <a:chOff x="2461" y="956"/>
              <a:chExt cx="1584" cy="1427"/>
            </a:xfrm>
          </p:grpSpPr>
          <p:sp>
            <p:nvSpPr>
              <p:cNvPr id="47" name="Line 255"/>
              <p:cNvSpPr>
                <a:spLocks noChangeShapeType="1"/>
              </p:cNvSpPr>
              <p:nvPr/>
            </p:nvSpPr>
            <p:spPr bwMode="auto">
              <a:xfrm flipH="1">
                <a:off x="2461" y="1681"/>
                <a:ext cx="491" cy="69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256"/>
              <p:cNvSpPr>
                <a:spLocks noChangeShapeType="1"/>
              </p:cNvSpPr>
              <p:nvPr/>
            </p:nvSpPr>
            <p:spPr bwMode="auto">
              <a:xfrm flipH="1">
                <a:off x="2674" y="1859"/>
                <a:ext cx="150" cy="22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257"/>
              <p:cNvSpPr>
                <a:spLocks noChangeShapeType="1"/>
              </p:cNvSpPr>
              <p:nvPr/>
            </p:nvSpPr>
            <p:spPr bwMode="auto">
              <a:xfrm flipH="1">
                <a:off x="2623" y="1760"/>
                <a:ext cx="434" cy="61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58"/>
              <p:cNvSpPr>
                <a:spLocks noChangeShapeType="1"/>
              </p:cNvSpPr>
              <p:nvPr/>
            </p:nvSpPr>
            <p:spPr bwMode="auto">
              <a:xfrm flipH="1">
                <a:off x="2815" y="1941"/>
                <a:ext cx="113" cy="16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259"/>
              <p:cNvSpPr>
                <a:spLocks noChangeShapeType="1"/>
              </p:cNvSpPr>
              <p:nvPr/>
            </p:nvSpPr>
            <p:spPr bwMode="auto">
              <a:xfrm flipH="1">
                <a:off x="2777" y="1849"/>
                <a:ext cx="374" cy="53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260"/>
              <p:cNvSpPr>
                <a:spLocks noChangeShapeType="1"/>
              </p:cNvSpPr>
              <p:nvPr/>
            </p:nvSpPr>
            <p:spPr bwMode="auto">
              <a:xfrm flipH="1">
                <a:off x="2928" y="2015"/>
                <a:ext cx="107" cy="15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261"/>
              <p:cNvSpPr>
                <a:spLocks noChangeShapeType="1"/>
              </p:cNvSpPr>
              <p:nvPr/>
            </p:nvSpPr>
            <p:spPr bwMode="auto">
              <a:xfrm flipH="1">
                <a:off x="2939" y="1936"/>
                <a:ext cx="309" cy="4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262"/>
              <p:cNvSpPr>
                <a:spLocks noChangeShapeType="1"/>
              </p:cNvSpPr>
              <p:nvPr/>
            </p:nvSpPr>
            <p:spPr bwMode="auto">
              <a:xfrm flipH="1">
                <a:off x="3046" y="2084"/>
                <a:ext cx="98" cy="140"/>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63"/>
              <p:cNvSpPr>
                <a:spLocks noChangeShapeType="1"/>
              </p:cNvSpPr>
              <p:nvPr/>
            </p:nvSpPr>
            <p:spPr bwMode="auto">
              <a:xfrm flipH="1">
                <a:off x="3107" y="2004"/>
                <a:ext cx="256" cy="36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264"/>
              <p:cNvSpPr>
                <a:spLocks noChangeShapeType="1"/>
              </p:cNvSpPr>
              <p:nvPr/>
            </p:nvSpPr>
            <p:spPr bwMode="auto">
              <a:xfrm flipH="1">
                <a:off x="3153" y="2138"/>
                <a:ext cx="116" cy="166"/>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265"/>
              <p:cNvSpPr>
                <a:spLocks noChangeShapeType="1"/>
              </p:cNvSpPr>
              <p:nvPr/>
            </p:nvSpPr>
            <p:spPr bwMode="auto">
              <a:xfrm flipH="1">
                <a:off x="3269" y="2080"/>
                <a:ext cx="194" cy="289"/>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266"/>
              <p:cNvSpPr>
                <a:spLocks noChangeShapeType="1"/>
              </p:cNvSpPr>
              <p:nvPr/>
            </p:nvSpPr>
            <p:spPr bwMode="auto">
              <a:xfrm flipH="1">
                <a:off x="3293" y="2210"/>
                <a:ext cx="83" cy="12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 name="Group 267"/>
              <p:cNvGrpSpPr/>
              <p:nvPr/>
            </p:nvGrpSpPr>
            <p:grpSpPr bwMode="auto">
              <a:xfrm rot="2141238">
                <a:off x="2774" y="1780"/>
                <a:ext cx="1050" cy="179"/>
                <a:chOff x="3583" y="2630"/>
                <a:chExt cx="1539" cy="175"/>
              </a:xfrm>
            </p:grpSpPr>
            <p:sp>
              <p:nvSpPr>
                <p:cNvPr id="83" name="Arc 268"/>
                <p:cNvSpPr/>
                <p:nvPr/>
              </p:nvSpPr>
              <p:spPr bwMode="auto">
                <a:xfrm>
                  <a:off x="4344" y="2632"/>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Arc 269"/>
                <p:cNvSpPr/>
                <p:nvPr/>
              </p:nvSpPr>
              <p:spPr bwMode="auto">
                <a:xfrm flipH="1">
                  <a:off x="3583" y="2630"/>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Arc 270"/>
                <p:cNvSpPr/>
                <p:nvPr/>
              </p:nvSpPr>
              <p:spPr bwMode="auto">
                <a:xfrm flipV="1">
                  <a:off x="4341" y="2716"/>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rc 271"/>
                <p:cNvSpPr/>
                <p:nvPr/>
              </p:nvSpPr>
              <p:spPr bwMode="auto">
                <a:xfrm flipH="1" flipV="1">
                  <a:off x="3584" y="2719"/>
                  <a:ext cx="762" cy="8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 name="Line 272"/>
              <p:cNvSpPr>
                <a:spLocks noChangeShapeType="1"/>
              </p:cNvSpPr>
              <p:nvPr/>
            </p:nvSpPr>
            <p:spPr bwMode="auto">
              <a:xfrm>
                <a:off x="3668" y="956"/>
                <a:ext cx="377"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273"/>
              <p:cNvSpPr>
                <a:spLocks noChangeShapeType="1"/>
              </p:cNvSpPr>
              <p:nvPr/>
            </p:nvSpPr>
            <p:spPr bwMode="auto">
              <a:xfrm flipH="1">
                <a:off x="3409" y="2131"/>
                <a:ext cx="155" cy="23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274"/>
              <p:cNvSpPr>
                <a:spLocks noChangeShapeType="1"/>
              </p:cNvSpPr>
              <p:nvPr/>
            </p:nvSpPr>
            <p:spPr bwMode="auto">
              <a:xfrm flipH="1">
                <a:off x="3411" y="2259"/>
                <a:ext cx="65" cy="10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275"/>
              <p:cNvSpPr>
                <a:spLocks noChangeShapeType="1"/>
              </p:cNvSpPr>
              <p:nvPr/>
            </p:nvSpPr>
            <p:spPr bwMode="auto">
              <a:xfrm flipV="1">
                <a:off x="3245" y="1089"/>
                <a:ext cx="611" cy="85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276"/>
              <p:cNvSpPr>
                <a:spLocks noChangeShapeType="1"/>
              </p:cNvSpPr>
              <p:nvPr/>
            </p:nvSpPr>
            <p:spPr bwMode="auto">
              <a:xfrm flipV="1">
                <a:off x="3490" y="1400"/>
                <a:ext cx="144" cy="200"/>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277"/>
              <p:cNvSpPr>
                <a:spLocks noChangeShapeType="1"/>
              </p:cNvSpPr>
              <p:nvPr/>
            </p:nvSpPr>
            <p:spPr bwMode="auto">
              <a:xfrm flipV="1">
                <a:off x="2953" y="1600"/>
                <a:ext cx="81" cy="8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278"/>
              <p:cNvSpPr>
                <a:spLocks noChangeShapeType="1"/>
              </p:cNvSpPr>
              <p:nvPr/>
            </p:nvSpPr>
            <p:spPr bwMode="auto">
              <a:xfrm flipV="1">
                <a:off x="3034" y="1089"/>
                <a:ext cx="822" cy="5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279"/>
              <p:cNvSpPr>
                <a:spLocks noChangeShapeType="1"/>
              </p:cNvSpPr>
              <p:nvPr/>
            </p:nvSpPr>
            <p:spPr bwMode="auto">
              <a:xfrm flipH="1">
                <a:off x="3400" y="1280"/>
                <a:ext cx="152" cy="9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280"/>
              <p:cNvSpPr>
                <a:spLocks noChangeShapeType="1"/>
              </p:cNvSpPr>
              <p:nvPr/>
            </p:nvSpPr>
            <p:spPr bwMode="auto">
              <a:xfrm flipV="1">
                <a:off x="3045" y="1662"/>
                <a:ext cx="118" cy="10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281"/>
              <p:cNvSpPr>
                <a:spLocks noChangeShapeType="1"/>
              </p:cNvSpPr>
              <p:nvPr/>
            </p:nvSpPr>
            <p:spPr bwMode="auto">
              <a:xfrm flipV="1">
                <a:off x="3156" y="1089"/>
                <a:ext cx="711" cy="57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282"/>
              <p:cNvSpPr>
                <a:spLocks noChangeShapeType="1"/>
              </p:cNvSpPr>
              <p:nvPr/>
            </p:nvSpPr>
            <p:spPr bwMode="auto">
              <a:xfrm flipH="1">
                <a:off x="3434" y="1322"/>
                <a:ext cx="144" cy="122"/>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283"/>
              <p:cNvSpPr>
                <a:spLocks noChangeShapeType="1"/>
              </p:cNvSpPr>
              <p:nvPr/>
            </p:nvSpPr>
            <p:spPr bwMode="auto">
              <a:xfrm flipV="1">
                <a:off x="3144" y="1733"/>
                <a:ext cx="112" cy="12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284"/>
              <p:cNvSpPr>
                <a:spLocks noChangeShapeType="1"/>
              </p:cNvSpPr>
              <p:nvPr/>
            </p:nvSpPr>
            <p:spPr bwMode="auto">
              <a:xfrm flipV="1">
                <a:off x="3256" y="1100"/>
                <a:ext cx="589" cy="63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285"/>
              <p:cNvSpPr>
                <a:spLocks noChangeShapeType="1"/>
              </p:cNvSpPr>
              <p:nvPr/>
            </p:nvSpPr>
            <p:spPr bwMode="auto">
              <a:xfrm flipH="1">
                <a:off x="3478" y="1355"/>
                <a:ext cx="133" cy="140"/>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286"/>
              <p:cNvSpPr>
                <a:spLocks noChangeShapeType="1"/>
              </p:cNvSpPr>
              <p:nvPr/>
            </p:nvSpPr>
            <p:spPr bwMode="auto">
              <a:xfrm flipV="1">
                <a:off x="3349" y="1867"/>
                <a:ext cx="96" cy="15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287"/>
              <p:cNvSpPr>
                <a:spLocks noChangeShapeType="1"/>
              </p:cNvSpPr>
              <p:nvPr/>
            </p:nvSpPr>
            <p:spPr bwMode="auto">
              <a:xfrm flipV="1">
                <a:off x="3445" y="1100"/>
                <a:ext cx="411" cy="76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288"/>
              <p:cNvSpPr>
                <a:spLocks noChangeShapeType="1"/>
              </p:cNvSpPr>
              <p:nvPr/>
            </p:nvSpPr>
            <p:spPr bwMode="auto">
              <a:xfrm flipH="1">
                <a:off x="3567" y="1433"/>
                <a:ext cx="108" cy="20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289"/>
              <p:cNvSpPr>
                <a:spLocks noChangeShapeType="1"/>
              </p:cNvSpPr>
              <p:nvPr/>
            </p:nvSpPr>
            <p:spPr bwMode="auto">
              <a:xfrm flipV="1">
                <a:off x="3461" y="1944"/>
                <a:ext cx="73" cy="136"/>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290"/>
              <p:cNvSpPr>
                <a:spLocks noChangeShapeType="1"/>
              </p:cNvSpPr>
              <p:nvPr/>
            </p:nvSpPr>
            <p:spPr bwMode="auto">
              <a:xfrm flipV="1">
                <a:off x="3534" y="1100"/>
                <a:ext cx="333" cy="8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291"/>
              <p:cNvSpPr>
                <a:spLocks noChangeShapeType="1"/>
              </p:cNvSpPr>
              <p:nvPr/>
            </p:nvSpPr>
            <p:spPr bwMode="auto">
              <a:xfrm flipH="1">
                <a:off x="3671" y="1467"/>
                <a:ext cx="52" cy="13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292"/>
              <p:cNvSpPr>
                <a:spLocks noChangeShapeType="1"/>
              </p:cNvSpPr>
              <p:nvPr/>
            </p:nvSpPr>
            <p:spPr bwMode="auto">
              <a:xfrm flipV="1">
                <a:off x="3557" y="2011"/>
                <a:ext cx="66" cy="13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293"/>
              <p:cNvSpPr>
                <a:spLocks noChangeShapeType="1"/>
              </p:cNvSpPr>
              <p:nvPr/>
            </p:nvSpPr>
            <p:spPr bwMode="auto">
              <a:xfrm flipV="1">
                <a:off x="3623" y="1100"/>
                <a:ext cx="244" cy="9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294"/>
              <p:cNvSpPr>
                <a:spLocks noChangeShapeType="1"/>
              </p:cNvSpPr>
              <p:nvPr/>
            </p:nvSpPr>
            <p:spPr bwMode="auto">
              <a:xfrm flipV="1">
                <a:off x="3711" y="1487"/>
                <a:ext cx="53" cy="204"/>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 name="Text Box 297"/>
            <p:cNvSpPr txBox="1">
              <a:spLocks noChangeArrowheads="1"/>
            </p:cNvSpPr>
            <p:nvPr/>
          </p:nvSpPr>
          <p:spPr bwMode="auto">
            <a:xfrm>
              <a:off x="5470356" y="3724423"/>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i="1">
                  <a:latin typeface="Times New Roman" panose="02020603050405020304" pitchFamily="18" charset="0"/>
                  <a:cs typeface="Times New Roman" panose="02020603050405020304" pitchFamily="18" charset="0"/>
                </a:rPr>
                <a:t>n</a:t>
              </a:r>
            </a:p>
          </p:txBody>
        </p:sp>
        <p:sp>
          <p:nvSpPr>
            <p:cNvPr id="39" name="Text Box 298"/>
            <p:cNvSpPr txBox="1">
              <a:spLocks noChangeArrowheads="1"/>
            </p:cNvSpPr>
            <p:nvPr/>
          </p:nvSpPr>
          <p:spPr bwMode="auto">
            <a:xfrm>
              <a:off x="5470356" y="4097486"/>
              <a:ext cx="492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i="1">
                  <a:latin typeface="Times New Roman" panose="02020603050405020304" pitchFamily="18" charset="0"/>
                  <a:cs typeface="Times New Roman" panose="02020603050405020304" pitchFamily="18" charset="0"/>
                </a:rPr>
                <a:t>n</a:t>
              </a:r>
              <a:r>
                <a:rPr kumimoji="1" lang="en-US" altLang="zh-CN" i="1" baseline="-25000">
                  <a:latin typeface="Times New Roman" panose="02020603050405020304" pitchFamily="18" charset="0"/>
                  <a:cs typeface="Times New Roman" panose="02020603050405020304" pitchFamily="18" charset="0"/>
                </a:rPr>
                <a:t>0</a:t>
              </a:r>
              <a:endParaRPr kumimoji="1" lang="en-US" altLang="zh-CN" i="1">
                <a:latin typeface="Times New Roman" panose="02020603050405020304" pitchFamily="18" charset="0"/>
                <a:cs typeface="Times New Roman" panose="02020603050405020304" pitchFamily="18" charset="0"/>
              </a:endParaRPr>
            </a:p>
          </p:txBody>
        </p:sp>
        <p:sp>
          <p:nvSpPr>
            <p:cNvPr id="40" name="Text Box 299"/>
            <p:cNvSpPr txBox="1">
              <a:spLocks noChangeArrowheads="1"/>
            </p:cNvSpPr>
            <p:nvPr/>
          </p:nvSpPr>
          <p:spPr bwMode="auto">
            <a:xfrm>
              <a:off x="5465594" y="3324373"/>
              <a:ext cx="492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i="1" dirty="0">
                  <a:latin typeface="Times New Roman" panose="02020603050405020304" pitchFamily="18" charset="0"/>
                  <a:cs typeface="Times New Roman" panose="02020603050405020304" pitchFamily="18" charset="0"/>
                </a:rPr>
                <a:t>n</a:t>
              </a:r>
              <a:r>
                <a:rPr kumimoji="1" lang="en-US" altLang="zh-CN" i="1" baseline="-25000" dirty="0">
                  <a:latin typeface="Times New Roman" panose="02020603050405020304" pitchFamily="18" charset="0"/>
                  <a:cs typeface="Times New Roman" panose="02020603050405020304" pitchFamily="18" charset="0"/>
                </a:rPr>
                <a:t>0</a:t>
              </a:r>
              <a:endParaRPr kumimoji="1" lang="en-US" altLang="zh-CN" i="1" dirty="0">
                <a:latin typeface="Times New Roman" panose="02020603050405020304" pitchFamily="18" charset="0"/>
                <a:cs typeface="Times New Roman" panose="02020603050405020304" pitchFamily="18" charset="0"/>
              </a:endParaRPr>
            </a:p>
          </p:txBody>
        </p:sp>
        <p:sp>
          <p:nvSpPr>
            <p:cNvPr id="41" name="Text Box 301"/>
            <p:cNvSpPr txBox="1">
              <a:spLocks noChangeArrowheads="1"/>
            </p:cNvSpPr>
            <p:nvPr/>
          </p:nvSpPr>
          <p:spPr bwMode="auto">
            <a:xfrm>
              <a:off x="5859294" y="3772048"/>
              <a:ext cx="41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i="1">
                  <a:latin typeface="Times New Roman" panose="02020603050405020304" pitchFamily="18" charset="0"/>
                  <a:cs typeface="Times New Roman" panose="02020603050405020304" pitchFamily="18" charset="0"/>
                  <a:sym typeface="Symbol" panose="05050102010706020507" pitchFamily="18" charset="2"/>
                </a:rPr>
                <a:t></a:t>
              </a:r>
              <a:endParaRPr kumimoji="1" lang="zh-CN" altLang="en-US" i="1">
                <a:latin typeface="Times New Roman" panose="02020603050405020304" pitchFamily="18" charset="0"/>
                <a:cs typeface="Times New Roman" panose="02020603050405020304" pitchFamily="18" charset="0"/>
              </a:endParaRPr>
            </a:p>
          </p:txBody>
        </p:sp>
        <p:sp>
          <p:nvSpPr>
            <p:cNvPr id="42" name="Line 302"/>
            <p:cNvSpPr>
              <a:spLocks noChangeShapeType="1"/>
            </p:cNvSpPr>
            <p:nvPr/>
          </p:nvSpPr>
          <p:spPr bwMode="auto">
            <a:xfrm flipV="1">
              <a:off x="8524706" y="3746648"/>
              <a:ext cx="317500"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03"/>
            <p:cNvSpPr>
              <a:spLocks noChangeShapeType="1"/>
            </p:cNvSpPr>
            <p:nvPr/>
          </p:nvSpPr>
          <p:spPr bwMode="auto">
            <a:xfrm flipV="1">
              <a:off x="8519944" y="4195911"/>
              <a:ext cx="317500"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04"/>
            <p:cNvSpPr>
              <a:spLocks noChangeShapeType="1"/>
            </p:cNvSpPr>
            <p:nvPr/>
          </p:nvSpPr>
          <p:spPr bwMode="auto">
            <a:xfrm>
              <a:off x="8685044" y="3746648"/>
              <a:ext cx="0" cy="458788"/>
            </a:xfrm>
            <a:prstGeom prst="line">
              <a:avLst/>
            </a:prstGeom>
            <a:noFill/>
            <a:ln w="31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305"/>
            <p:cNvSpPr txBox="1">
              <a:spLocks noChangeArrowheads="1"/>
            </p:cNvSpPr>
            <p:nvPr/>
          </p:nvSpPr>
          <p:spPr bwMode="auto">
            <a:xfrm>
              <a:off x="8664406" y="3779748"/>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i="1" dirty="0">
                  <a:latin typeface="Times New Roman" panose="02020603050405020304" pitchFamily="18" charset="0"/>
                  <a:cs typeface="Times New Roman" panose="02020603050405020304" pitchFamily="18" charset="0"/>
                </a:rPr>
                <a:t>h</a:t>
              </a:r>
            </a:p>
          </p:txBody>
        </p:sp>
        <p:sp>
          <p:nvSpPr>
            <p:cNvPr id="46" name="Line 307"/>
            <p:cNvSpPr>
              <a:spLocks noChangeShapeType="1"/>
            </p:cNvSpPr>
            <p:nvPr/>
          </p:nvSpPr>
          <p:spPr bwMode="auto">
            <a:xfrm flipH="1" flipV="1">
              <a:off x="7921456" y="374664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Line 255">
              <a:extLst>
                <a:ext uri="{FF2B5EF4-FFF2-40B4-BE49-F238E27FC236}">
                  <a16:creationId xmlns:a16="http://schemas.microsoft.com/office/drawing/2014/main" id="{C3C19C74-197B-4268-A1C5-CD789A493E38}"/>
                </a:ext>
              </a:extLst>
            </p:cNvPr>
            <p:cNvSpPr>
              <a:spLocks noChangeShapeType="1"/>
            </p:cNvSpPr>
            <p:nvPr/>
          </p:nvSpPr>
          <p:spPr bwMode="auto">
            <a:xfrm flipH="1">
              <a:off x="6161713" y="2651274"/>
              <a:ext cx="779463" cy="110172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 name="Line 256">
              <a:extLst>
                <a:ext uri="{FF2B5EF4-FFF2-40B4-BE49-F238E27FC236}">
                  <a16:creationId xmlns:a16="http://schemas.microsoft.com/office/drawing/2014/main" id="{E7DF4939-C928-4EF1-9CED-63C0B4743BAD}"/>
                </a:ext>
              </a:extLst>
            </p:cNvPr>
            <p:cNvSpPr>
              <a:spLocks noChangeShapeType="1"/>
            </p:cNvSpPr>
            <p:nvPr/>
          </p:nvSpPr>
          <p:spPr bwMode="auto">
            <a:xfrm flipH="1">
              <a:off x="6524456" y="2840321"/>
              <a:ext cx="287337" cy="40947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wipe(left)">
                                      <p:cBhvr>
                                        <p:cTn id="14" dur="500"/>
                                        <p:tgtEl>
                                          <p:spTgt spid="135"/>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left)">
                                      <p:cBhvr>
                                        <p:cTn id="26" dur="500"/>
                                        <p:tgtEl>
                                          <p:spTgt spid="138"/>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wipe(left)">
                                      <p:cBhvr>
                                        <p:cTn id="30" dur="500"/>
                                        <p:tgtEl>
                                          <p:spTgt spid="1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wipe(left)">
                                      <p:cBhvr>
                                        <p:cTn id="35" dur="500"/>
                                        <p:tgtEl>
                                          <p:spTgt spid="139"/>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wipe(left)">
                                      <p:cBhvr>
                                        <p:cTn id="39" dur="500"/>
                                        <p:tgtEl>
                                          <p:spTgt spid="1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0">
                                            <p:txEl>
                                              <p:pRg st="0" end="0"/>
                                            </p:txEl>
                                          </p:spTgt>
                                        </p:tgtEl>
                                        <p:attrNameLst>
                                          <p:attrName>style.visibility</p:attrName>
                                        </p:attrNameLst>
                                      </p:cBhvr>
                                      <p:to>
                                        <p:strVal val="visible"/>
                                      </p:to>
                                    </p:set>
                                    <p:animEffect transition="in" filter="wipe(left)">
                                      <p:cBhvr>
                                        <p:cTn id="44" dur="500"/>
                                        <p:tgtEl>
                                          <p:spTgt spid="140">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40">
                                            <p:txEl>
                                              <p:pRg st="1" end="1"/>
                                            </p:txEl>
                                          </p:spTgt>
                                        </p:tgtEl>
                                        <p:attrNameLst>
                                          <p:attrName>style.visibility</p:attrName>
                                        </p:attrNameLst>
                                      </p:cBhvr>
                                      <p:to>
                                        <p:strVal val="visible"/>
                                      </p:to>
                                    </p:set>
                                    <p:animEffect transition="in" filter="wipe(left)">
                                      <p:cBhvr>
                                        <p:cTn id="49" dur="500"/>
                                        <p:tgtEl>
                                          <p:spTgt spid="1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8" grpId="0"/>
      <p:bldP spid="136" grpId="0" animBg="1"/>
      <p:bldP spid="1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多光束干涉场的强度</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6</a:t>
            </a:fld>
            <a:endParaRPr lang="en-US" altLang="zh-CN" dirty="0"/>
          </a:p>
        </p:txBody>
      </p:sp>
      <p:graphicFrame>
        <p:nvGraphicFramePr>
          <p:cNvPr id="2" name="对象 1"/>
          <p:cNvGraphicFramePr>
            <a:graphicFrameLocks noChangeAspect="1"/>
          </p:cNvGraphicFramePr>
          <p:nvPr/>
        </p:nvGraphicFramePr>
        <p:xfrm>
          <a:off x="2195736" y="5949280"/>
          <a:ext cx="1524000" cy="842962"/>
        </p:xfrm>
        <a:graphic>
          <a:graphicData uri="http://schemas.openxmlformats.org/presentationml/2006/ole">
            <mc:AlternateContent xmlns:mc="http://schemas.openxmlformats.org/markup-compatibility/2006">
              <mc:Choice xmlns:v="urn:schemas-microsoft-com:vml" Requires="v">
                <p:oleObj spid="_x0000_s72520" name="公式" r:id="rId4" imgW="799465" imgH="444500" progId="Equation.3">
                  <p:embed/>
                </p:oleObj>
              </mc:Choice>
              <mc:Fallback>
                <p:oleObj name="公式" r:id="rId4" imgW="799465" imgH="444500" progId="Equation.3">
                  <p:embed/>
                  <p:pic>
                    <p:nvPicPr>
                      <p:cNvPr id="0" name="图片 718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949280"/>
                        <a:ext cx="15240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p:cNvGraphicFramePr>
            <a:graphicFrameLocks noChangeAspect="1"/>
          </p:cNvGraphicFramePr>
          <p:nvPr/>
        </p:nvGraphicFramePr>
        <p:xfrm>
          <a:off x="1691680" y="4725144"/>
          <a:ext cx="2535237" cy="1279525"/>
        </p:xfrm>
        <a:graphic>
          <a:graphicData uri="http://schemas.openxmlformats.org/presentationml/2006/ole">
            <mc:AlternateContent xmlns:mc="http://schemas.openxmlformats.org/markup-compatibility/2006">
              <mc:Choice xmlns:v="urn:schemas-microsoft-com:vml" Requires="v">
                <p:oleObj spid="_x0000_s72521" name="公式" r:id="rId6" imgW="1308100" imgH="660400" progId="Equation.3">
                  <p:embed/>
                </p:oleObj>
              </mc:Choice>
              <mc:Fallback>
                <p:oleObj name="公式" r:id="rId6" imgW="1308100" imgH="660400" progId="Equation.3">
                  <p:embed/>
                  <p:pic>
                    <p:nvPicPr>
                      <p:cNvPr id="0" name="图片 718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4725144"/>
                        <a:ext cx="2535237"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对象 46"/>
          <p:cNvGraphicFramePr>
            <a:graphicFrameLocks noChangeAspect="1"/>
          </p:cNvGraphicFramePr>
          <p:nvPr/>
        </p:nvGraphicFramePr>
        <p:xfrm>
          <a:off x="1691680" y="3223542"/>
          <a:ext cx="2560637" cy="1624012"/>
        </p:xfrm>
        <a:graphic>
          <a:graphicData uri="http://schemas.openxmlformats.org/presentationml/2006/ole">
            <mc:AlternateContent xmlns:mc="http://schemas.openxmlformats.org/markup-compatibility/2006">
              <mc:Choice xmlns:v="urn:schemas-microsoft-com:vml" Requires="v">
                <p:oleObj spid="_x0000_s72522" name="公式" r:id="rId8" imgW="1320800" imgH="838200" progId="Equation.3">
                  <p:embed/>
                </p:oleObj>
              </mc:Choice>
              <mc:Fallback>
                <p:oleObj name="公式" r:id="rId8" imgW="1320800" imgH="838200" progId="Equation.3">
                  <p:embed/>
                  <p:pic>
                    <p:nvPicPr>
                      <p:cNvPr id="0" name="图片 718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1680" y="3223542"/>
                        <a:ext cx="2560637" cy="162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 name="TextBox 135"/>
          <p:cNvSpPr txBox="1"/>
          <p:nvPr/>
        </p:nvSpPr>
        <p:spPr>
          <a:xfrm>
            <a:off x="228072" y="1196752"/>
            <a:ext cx="1217000" cy="400110"/>
          </a:xfrm>
          <a:prstGeom prst="rect">
            <a:avLst/>
          </a:prstGeom>
          <a:noFill/>
        </p:spPr>
        <p:txBody>
          <a:bodyPr wrap="none" rtlCol="0">
            <a:spAutoFit/>
          </a:bodyPr>
          <a:lstStyle/>
          <a:p>
            <a:pPr algn="just"/>
            <a:r>
              <a:rPr lang="zh-CN" altLang="en-US" sz="2000" b="1" dirty="0">
                <a:solidFill>
                  <a:schemeClr val="tx2"/>
                </a:solidFill>
              </a:rPr>
              <a:t>合振幅：</a:t>
            </a:r>
          </a:p>
        </p:txBody>
      </p:sp>
      <p:graphicFrame>
        <p:nvGraphicFramePr>
          <p:cNvPr id="137" name="对象 136"/>
          <p:cNvGraphicFramePr>
            <a:graphicFrameLocks noChangeAspect="1"/>
          </p:cNvGraphicFramePr>
          <p:nvPr>
            <p:extLst>
              <p:ext uri="{D42A27DB-BD31-4B8C-83A1-F6EECF244321}">
                <p14:modId xmlns:p14="http://schemas.microsoft.com/office/powerpoint/2010/main" val="3076899531"/>
              </p:ext>
            </p:extLst>
          </p:nvPr>
        </p:nvGraphicFramePr>
        <p:xfrm>
          <a:off x="1692612" y="1214177"/>
          <a:ext cx="5471676" cy="1784755"/>
        </p:xfrm>
        <a:graphic>
          <a:graphicData uri="http://schemas.openxmlformats.org/presentationml/2006/ole">
            <mc:AlternateContent xmlns:mc="http://schemas.openxmlformats.org/markup-compatibility/2006">
              <mc:Choice xmlns:v="urn:schemas-microsoft-com:vml" Requires="v">
                <p:oleObj spid="_x0000_s72523" name="Equation" r:id="rId10" imgW="3136680" imgH="1028520" progId="Equation.DSMT4">
                  <p:embed/>
                </p:oleObj>
              </mc:Choice>
              <mc:Fallback>
                <p:oleObj name="Equation" r:id="rId10" imgW="3136680" imgH="1028520" progId="Equation.DSMT4">
                  <p:embed/>
                  <p:pic>
                    <p:nvPicPr>
                      <p:cNvPr id="0" name="图片 71824"/>
                      <p:cNvPicPr>
                        <a:picLocks noChangeAspect="1" noChangeArrowheads="1"/>
                      </p:cNvPicPr>
                      <p:nvPr/>
                    </p:nvPicPr>
                    <p:blipFill>
                      <a:blip r:embed="rId11"/>
                      <a:srcRect/>
                      <a:stretch>
                        <a:fillRect/>
                      </a:stretch>
                    </p:blipFill>
                    <p:spPr bwMode="auto">
                      <a:xfrm>
                        <a:off x="1692612" y="1214177"/>
                        <a:ext cx="5471676" cy="1784755"/>
                      </a:xfrm>
                      <a:prstGeom prst="rect">
                        <a:avLst/>
                      </a:prstGeom>
                      <a:noFill/>
                      <a:ln>
                        <a:noFill/>
                      </a:ln>
                      <a:effectLst/>
                    </p:spPr>
                  </p:pic>
                </p:oleObj>
              </mc:Fallback>
            </mc:AlternateContent>
          </a:graphicData>
        </a:graphic>
      </p:graphicFrame>
      <p:sp>
        <p:nvSpPr>
          <p:cNvPr id="138" name="TextBox 137"/>
          <p:cNvSpPr txBox="1"/>
          <p:nvPr/>
        </p:nvSpPr>
        <p:spPr>
          <a:xfrm>
            <a:off x="125480" y="3809825"/>
            <a:ext cx="1926240" cy="400110"/>
          </a:xfrm>
          <a:prstGeom prst="rect">
            <a:avLst/>
          </a:prstGeom>
          <a:noFill/>
        </p:spPr>
        <p:txBody>
          <a:bodyPr wrap="square" rtlCol="0">
            <a:spAutoFit/>
          </a:bodyPr>
          <a:lstStyle/>
          <a:p>
            <a:pPr algn="just"/>
            <a:r>
              <a:rPr lang="zh-CN" altLang="en-US" sz="2000" b="1" dirty="0">
                <a:solidFill>
                  <a:schemeClr val="tx2"/>
                </a:solidFill>
              </a:rPr>
              <a:t>反射光强：</a:t>
            </a:r>
          </a:p>
        </p:txBody>
      </p:sp>
      <p:sp>
        <p:nvSpPr>
          <p:cNvPr id="139" name="TextBox 138"/>
          <p:cNvSpPr txBox="1"/>
          <p:nvPr/>
        </p:nvSpPr>
        <p:spPr>
          <a:xfrm>
            <a:off x="125480" y="4961036"/>
            <a:ext cx="1926240" cy="400110"/>
          </a:xfrm>
          <a:prstGeom prst="rect">
            <a:avLst/>
          </a:prstGeom>
          <a:noFill/>
        </p:spPr>
        <p:txBody>
          <a:bodyPr wrap="square" rtlCol="0">
            <a:spAutoFit/>
          </a:bodyPr>
          <a:lstStyle/>
          <a:p>
            <a:pPr algn="just"/>
            <a:r>
              <a:rPr lang="zh-CN" altLang="en-US" sz="2000" b="1" dirty="0">
                <a:solidFill>
                  <a:schemeClr val="tx2"/>
                </a:solidFill>
              </a:rPr>
              <a:t>透射光强：</a:t>
            </a:r>
          </a:p>
        </p:txBody>
      </p:sp>
      <p:sp>
        <p:nvSpPr>
          <p:cNvPr id="140" name="TextBox 139"/>
          <p:cNvSpPr txBox="1"/>
          <p:nvPr/>
        </p:nvSpPr>
        <p:spPr>
          <a:xfrm>
            <a:off x="125480" y="6125234"/>
            <a:ext cx="1926240" cy="400110"/>
          </a:xfrm>
          <a:prstGeom prst="rect">
            <a:avLst/>
          </a:prstGeom>
          <a:noFill/>
        </p:spPr>
        <p:txBody>
          <a:bodyPr wrap="square" rtlCol="0">
            <a:spAutoFit/>
          </a:bodyPr>
          <a:lstStyle/>
          <a:p>
            <a:pPr algn="just"/>
            <a:r>
              <a:rPr lang="zh-CN" altLang="en-US" sz="2000" b="1" dirty="0">
                <a:solidFill>
                  <a:schemeClr val="tx2"/>
                </a:solidFill>
              </a:rPr>
              <a:t>精细度系数：</a:t>
            </a:r>
          </a:p>
        </p:txBody>
      </p:sp>
      <p:grpSp>
        <p:nvGrpSpPr>
          <p:cNvPr id="141" name="组合 140">
            <a:extLst>
              <a:ext uri="{FF2B5EF4-FFF2-40B4-BE49-F238E27FC236}">
                <a16:creationId xmlns:a16="http://schemas.microsoft.com/office/drawing/2014/main" id="{A7F1D4E2-B188-4557-B2FB-26D9BA728AA1}"/>
              </a:ext>
            </a:extLst>
          </p:cNvPr>
          <p:cNvGrpSpPr/>
          <p:nvPr/>
        </p:nvGrpSpPr>
        <p:grpSpPr>
          <a:xfrm>
            <a:off x="5465594" y="1508273"/>
            <a:ext cx="3498894" cy="4945065"/>
            <a:chOff x="5465594" y="1508273"/>
            <a:chExt cx="3498894" cy="4945065"/>
          </a:xfrm>
        </p:grpSpPr>
        <p:sp>
          <p:nvSpPr>
            <p:cNvPr id="270" name="Rectangle 92">
              <a:extLst>
                <a:ext uri="{FF2B5EF4-FFF2-40B4-BE49-F238E27FC236}">
                  <a16:creationId xmlns:a16="http://schemas.microsoft.com/office/drawing/2014/main" id="{F77ABE51-B23D-473A-9204-143B44622D31}"/>
                </a:ext>
              </a:extLst>
            </p:cNvPr>
            <p:cNvSpPr>
              <a:spLocks noChangeArrowheads="1"/>
            </p:cNvSpPr>
            <p:nvPr/>
          </p:nvSpPr>
          <p:spPr bwMode="auto">
            <a:xfrm>
              <a:off x="5489406" y="3748236"/>
              <a:ext cx="3033712" cy="45720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1" name="Line 95">
              <a:extLst>
                <a:ext uri="{FF2B5EF4-FFF2-40B4-BE49-F238E27FC236}">
                  <a16:creationId xmlns:a16="http://schemas.microsoft.com/office/drawing/2014/main" id="{15284C7A-D514-4ECC-85EC-667B4514D1F1}"/>
                </a:ext>
              </a:extLst>
            </p:cNvPr>
            <p:cNvSpPr>
              <a:spLocks noChangeShapeType="1"/>
            </p:cNvSpPr>
            <p:nvPr/>
          </p:nvSpPr>
          <p:spPr bwMode="auto">
            <a:xfrm flipH="1" flipV="1">
              <a:off x="5683081" y="2883048"/>
              <a:ext cx="477837" cy="865188"/>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72" name="Line 96">
              <a:extLst>
                <a:ext uri="{FF2B5EF4-FFF2-40B4-BE49-F238E27FC236}">
                  <a16:creationId xmlns:a16="http://schemas.microsoft.com/office/drawing/2014/main" id="{AEB597E3-E725-4E1D-9F81-C999783BEED7}"/>
                </a:ext>
              </a:extLst>
            </p:cNvPr>
            <p:cNvSpPr>
              <a:spLocks noChangeShapeType="1"/>
            </p:cNvSpPr>
            <p:nvPr/>
          </p:nvSpPr>
          <p:spPr bwMode="auto">
            <a:xfrm flipH="1" flipV="1">
              <a:off x="5782650" y="3062989"/>
              <a:ext cx="263968" cy="486566"/>
            </a:xfrm>
            <a:prstGeom prst="line">
              <a:avLst/>
            </a:prstGeom>
            <a:noFill/>
            <a:ln w="38100">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273" name="Line 97">
              <a:extLst>
                <a:ext uri="{FF2B5EF4-FFF2-40B4-BE49-F238E27FC236}">
                  <a16:creationId xmlns:a16="http://schemas.microsoft.com/office/drawing/2014/main" id="{13FAFFD6-5D6F-4FB7-9221-241724EAE61E}"/>
                </a:ext>
              </a:extLst>
            </p:cNvPr>
            <p:cNvSpPr>
              <a:spLocks noChangeShapeType="1"/>
            </p:cNvSpPr>
            <p:nvPr/>
          </p:nvSpPr>
          <p:spPr bwMode="auto">
            <a:xfrm>
              <a:off x="6160919" y="2830661"/>
              <a:ext cx="0" cy="1252538"/>
            </a:xfrm>
            <a:prstGeom prst="line">
              <a:avLst/>
            </a:prstGeom>
            <a:noFill/>
            <a:ln w="31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274" name="Group 101">
              <a:extLst>
                <a:ext uri="{FF2B5EF4-FFF2-40B4-BE49-F238E27FC236}">
                  <a16:creationId xmlns:a16="http://schemas.microsoft.com/office/drawing/2014/main" id="{1EDBF32F-39BA-4548-9847-7596312594D4}"/>
                </a:ext>
              </a:extLst>
            </p:cNvPr>
            <p:cNvGrpSpPr/>
            <p:nvPr/>
          </p:nvGrpSpPr>
          <p:grpSpPr bwMode="auto">
            <a:xfrm>
              <a:off x="6159344" y="3748239"/>
              <a:ext cx="122238" cy="452438"/>
              <a:chOff x="1988" y="1978"/>
              <a:chExt cx="77" cy="285"/>
            </a:xfrm>
          </p:grpSpPr>
          <p:sp>
            <p:nvSpPr>
              <p:cNvPr id="397" name="Line 102">
                <a:extLst>
                  <a:ext uri="{FF2B5EF4-FFF2-40B4-BE49-F238E27FC236}">
                    <a16:creationId xmlns:a16="http://schemas.microsoft.com/office/drawing/2014/main" id="{EB82CCC6-08C8-4D38-9E84-032095C057FD}"/>
                  </a:ext>
                </a:extLst>
              </p:cNvPr>
              <p:cNvSpPr>
                <a:spLocks noChangeShapeType="1"/>
              </p:cNvSpPr>
              <p:nvPr/>
            </p:nvSpPr>
            <p:spPr bwMode="auto">
              <a:xfrm>
                <a:off x="1989" y="1978"/>
                <a:ext cx="76" cy="28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98" name="Line 103">
                <a:extLst>
                  <a:ext uri="{FF2B5EF4-FFF2-40B4-BE49-F238E27FC236}">
                    <a16:creationId xmlns:a16="http://schemas.microsoft.com/office/drawing/2014/main" id="{A4756441-3260-4783-9BAB-4F96A2C6B542}"/>
                  </a:ext>
                </a:extLst>
              </p:cNvPr>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275" name="Group 104">
              <a:extLst>
                <a:ext uri="{FF2B5EF4-FFF2-40B4-BE49-F238E27FC236}">
                  <a16:creationId xmlns:a16="http://schemas.microsoft.com/office/drawing/2014/main" id="{F64E9AC5-8A67-459C-AD72-E24D6D428E91}"/>
                </a:ext>
              </a:extLst>
            </p:cNvPr>
            <p:cNvGrpSpPr/>
            <p:nvPr/>
          </p:nvGrpSpPr>
          <p:grpSpPr bwMode="auto">
            <a:xfrm flipV="1">
              <a:off x="6276819" y="3756173"/>
              <a:ext cx="119063" cy="444500"/>
              <a:chOff x="1988" y="1978"/>
              <a:chExt cx="75" cy="280"/>
            </a:xfrm>
          </p:grpSpPr>
          <p:sp>
            <p:nvSpPr>
              <p:cNvPr id="395" name="Line 105">
                <a:extLst>
                  <a:ext uri="{FF2B5EF4-FFF2-40B4-BE49-F238E27FC236}">
                    <a16:creationId xmlns:a16="http://schemas.microsoft.com/office/drawing/2014/main" id="{203F38C0-3C0A-450C-8900-1A91AB6AB78D}"/>
                  </a:ext>
                </a:extLst>
              </p:cNvPr>
              <p:cNvSpPr>
                <a:spLocks noChangeShapeType="1"/>
              </p:cNvSpPr>
              <p:nvPr/>
            </p:nvSpPr>
            <p:spPr bwMode="auto">
              <a:xfrm>
                <a:off x="1989" y="1978"/>
                <a:ext cx="74" cy="28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96" name="Line 106">
                <a:extLst>
                  <a:ext uri="{FF2B5EF4-FFF2-40B4-BE49-F238E27FC236}">
                    <a16:creationId xmlns:a16="http://schemas.microsoft.com/office/drawing/2014/main" id="{B43706AF-0A7D-41EE-9660-17841160FE49}"/>
                  </a:ext>
                </a:extLst>
              </p:cNvPr>
              <p:cNvSpPr>
                <a:spLocks noChangeShapeType="1"/>
              </p:cNvSpPr>
              <p:nvPr/>
            </p:nvSpPr>
            <p:spPr bwMode="auto">
              <a:xfrm flipH="1" flipV="1">
                <a:off x="1988" y="1989"/>
                <a:ext cx="55" cy="18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276" name="Group 110">
              <a:extLst>
                <a:ext uri="{FF2B5EF4-FFF2-40B4-BE49-F238E27FC236}">
                  <a16:creationId xmlns:a16="http://schemas.microsoft.com/office/drawing/2014/main" id="{A42DED7D-1431-4113-A2FB-18BFD5F6F405}"/>
                </a:ext>
              </a:extLst>
            </p:cNvPr>
            <p:cNvGrpSpPr/>
            <p:nvPr/>
          </p:nvGrpSpPr>
          <p:grpSpPr bwMode="auto">
            <a:xfrm>
              <a:off x="6416506" y="3743473"/>
              <a:ext cx="107950" cy="457200"/>
              <a:chOff x="1988" y="1978"/>
              <a:chExt cx="68" cy="288"/>
            </a:xfrm>
          </p:grpSpPr>
          <p:sp>
            <p:nvSpPr>
              <p:cNvPr id="393" name="Line 111">
                <a:extLst>
                  <a:ext uri="{FF2B5EF4-FFF2-40B4-BE49-F238E27FC236}">
                    <a16:creationId xmlns:a16="http://schemas.microsoft.com/office/drawing/2014/main" id="{2A42FD93-C038-4214-A9C1-05164FCE1CCB}"/>
                  </a:ext>
                </a:extLst>
              </p:cNvPr>
              <p:cNvSpPr>
                <a:spLocks noChangeShapeType="1"/>
              </p:cNvSpPr>
              <p:nvPr/>
            </p:nvSpPr>
            <p:spPr bwMode="auto">
              <a:xfrm>
                <a:off x="1989" y="1978"/>
                <a:ext cx="67" cy="2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94" name="Line 112">
                <a:extLst>
                  <a:ext uri="{FF2B5EF4-FFF2-40B4-BE49-F238E27FC236}">
                    <a16:creationId xmlns:a16="http://schemas.microsoft.com/office/drawing/2014/main" id="{F61D3C3B-FC31-4782-8B2D-973F5A3D7F3E}"/>
                  </a:ext>
                </a:extLst>
              </p:cNvPr>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nvGrpSpPr>
            <p:cNvPr id="277" name="Group 113">
              <a:extLst>
                <a:ext uri="{FF2B5EF4-FFF2-40B4-BE49-F238E27FC236}">
                  <a16:creationId xmlns:a16="http://schemas.microsoft.com/office/drawing/2014/main" id="{5CDE7A5F-C8B4-4FF0-853D-51E37233D81F}"/>
                </a:ext>
              </a:extLst>
            </p:cNvPr>
            <p:cNvGrpSpPr/>
            <p:nvPr/>
          </p:nvGrpSpPr>
          <p:grpSpPr bwMode="auto">
            <a:xfrm flipV="1">
              <a:off x="6533981" y="3738711"/>
              <a:ext cx="107950" cy="457200"/>
              <a:chOff x="1988" y="1978"/>
              <a:chExt cx="68" cy="288"/>
            </a:xfrm>
          </p:grpSpPr>
          <p:sp>
            <p:nvSpPr>
              <p:cNvPr id="391" name="Line 114">
                <a:extLst>
                  <a:ext uri="{FF2B5EF4-FFF2-40B4-BE49-F238E27FC236}">
                    <a16:creationId xmlns:a16="http://schemas.microsoft.com/office/drawing/2014/main" id="{F8D11530-DB0D-4483-AE9B-1A9F72F54D27}"/>
                  </a:ext>
                </a:extLst>
              </p:cNvPr>
              <p:cNvSpPr>
                <a:spLocks noChangeShapeType="1"/>
              </p:cNvSpPr>
              <p:nvPr/>
            </p:nvSpPr>
            <p:spPr bwMode="auto">
              <a:xfrm>
                <a:off x="1989" y="1978"/>
                <a:ext cx="67" cy="2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392" name="Line 115">
                <a:extLst>
                  <a:ext uri="{FF2B5EF4-FFF2-40B4-BE49-F238E27FC236}">
                    <a16:creationId xmlns:a16="http://schemas.microsoft.com/office/drawing/2014/main" id="{56E25390-4F5E-4345-9C87-E095C0A9E631}"/>
                  </a:ext>
                </a:extLst>
              </p:cNvPr>
              <p:cNvSpPr>
                <a:spLocks noChangeShapeType="1"/>
              </p:cNvSpPr>
              <p:nvPr/>
            </p:nvSpPr>
            <p:spPr bwMode="auto">
              <a:xfrm flipH="1" flipV="1">
                <a:off x="1988" y="1989"/>
                <a:ext cx="46" cy="18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278" name="Line 118">
              <a:extLst>
                <a:ext uri="{FF2B5EF4-FFF2-40B4-BE49-F238E27FC236}">
                  <a16:creationId xmlns:a16="http://schemas.microsoft.com/office/drawing/2014/main" id="{6A73A2AF-13DF-4391-918D-2DBB47676CF0}"/>
                </a:ext>
              </a:extLst>
            </p:cNvPr>
            <p:cNvSpPr>
              <a:spLocks noChangeShapeType="1"/>
            </p:cNvSpPr>
            <p:nvPr/>
          </p:nvSpPr>
          <p:spPr bwMode="auto">
            <a:xfrm>
              <a:off x="6662569" y="3760936"/>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120">
              <a:extLst>
                <a:ext uri="{FF2B5EF4-FFF2-40B4-BE49-F238E27FC236}">
                  <a16:creationId xmlns:a16="http://schemas.microsoft.com/office/drawing/2014/main" id="{5C6E9A72-DBFF-4797-86F0-B5498D3E2782}"/>
                </a:ext>
              </a:extLst>
            </p:cNvPr>
            <p:cNvSpPr>
              <a:spLocks noChangeShapeType="1"/>
            </p:cNvSpPr>
            <p:nvPr/>
          </p:nvSpPr>
          <p:spPr bwMode="auto">
            <a:xfrm flipV="1">
              <a:off x="6780044" y="37561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0" name="Line 121">
              <a:extLst>
                <a:ext uri="{FF2B5EF4-FFF2-40B4-BE49-F238E27FC236}">
                  <a16:creationId xmlns:a16="http://schemas.microsoft.com/office/drawing/2014/main" id="{4B680370-4F1A-40D8-84B0-807D1543645E}"/>
                </a:ext>
              </a:extLst>
            </p:cNvPr>
            <p:cNvSpPr>
              <a:spLocks noChangeShapeType="1"/>
            </p:cNvSpPr>
            <p:nvPr/>
          </p:nvSpPr>
          <p:spPr bwMode="auto">
            <a:xfrm flipH="1">
              <a:off x="6778456" y="3895873"/>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 name="Line 124">
              <a:extLst>
                <a:ext uri="{FF2B5EF4-FFF2-40B4-BE49-F238E27FC236}">
                  <a16:creationId xmlns:a16="http://schemas.microsoft.com/office/drawing/2014/main" id="{070FDC81-9178-4082-BAF0-D6D16307CF68}"/>
                </a:ext>
              </a:extLst>
            </p:cNvPr>
            <p:cNvSpPr>
              <a:spLocks noChangeShapeType="1"/>
            </p:cNvSpPr>
            <p:nvPr/>
          </p:nvSpPr>
          <p:spPr bwMode="auto">
            <a:xfrm>
              <a:off x="6919744" y="37561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 name="Line 126">
              <a:extLst>
                <a:ext uri="{FF2B5EF4-FFF2-40B4-BE49-F238E27FC236}">
                  <a16:creationId xmlns:a16="http://schemas.microsoft.com/office/drawing/2014/main" id="{C7C26D95-8587-4E8D-B864-DABFC2A18B6F}"/>
                </a:ext>
              </a:extLst>
            </p:cNvPr>
            <p:cNvSpPr>
              <a:spLocks noChangeShapeType="1"/>
            </p:cNvSpPr>
            <p:nvPr/>
          </p:nvSpPr>
          <p:spPr bwMode="auto">
            <a:xfrm flipV="1">
              <a:off x="7037219" y="3751411"/>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 name="Line 127">
              <a:extLst>
                <a:ext uri="{FF2B5EF4-FFF2-40B4-BE49-F238E27FC236}">
                  <a16:creationId xmlns:a16="http://schemas.microsoft.com/office/drawing/2014/main" id="{C5F82498-6478-4959-BAA6-D62F55220AB0}"/>
                </a:ext>
              </a:extLst>
            </p:cNvPr>
            <p:cNvSpPr>
              <a:spLocks noChangeShapeType="1"/>
            </p:cNvSpPr>
            <p:nvPr/>
          </p:nvSpPr>
          <p:spPr bwMode="auto">
            <a:xfrm flipH="1">
              <a:off x="7035631" y="38911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 name="Line 130">
              <a:extLst>
                <a:ext uri="{FF2B5EF4-FFF2-40B4-BE49-F238E27FC236}">
                  <a16:creationId xmlns:a16="http://schemas.microsoft.com/office/drawing/2014/main" id="{89D4A000-4E31-415E-9E75-D0435673C6EC}"/>
                </a:ext>
              </a:extLst>
            </p:cNvPr>
            <p:cNvSpPr>
              <a:spLocks noChangeShapeType="1"/>
            </p:cNvSpPr>
            <p:nvPr/>
          </p:nvSpPr>
          <p:spPr bwMode="auto">
            <a:xfrm>
              <a:off x="7186444" y="3743473"/>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 name="Line 132">
              <a:extLst>
                <a:ext uri="{FF2B5EF4-FFF2-40B4-BE49-F238E27FC236}">
                  <a16:creationId xmlns:a16="http://schemas.microsoft.com/office/drawing/2014/main" id="{C7A03457-0F4F-4FB0-943C-F8698AA4B614}"/>
                </a:ext>
              </a:extLst>
            </p:cNvPr>
            <p:cNvSpPr>
              <a:spLocks noChangeShapeType="1"/>
            </p:cNvSpPr>
            <p:nvPr/>
          </p:nvSpPr>
          <p:spPr bwMode="auto">
            <a:xfrm flipV="1">
              <a:off x="7303919" y="3738711"/>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 name="Line 133">
              <a:extLst>
                <a:ext uri="{FF2B5EF4-FFF2-40B4-BE49-F238E27FC236}">
                  <a16:creationId xmlns:a16="http://schemas.microsoft.com/office/drawing/2014/main" id="{F4CC77C3-ECD4-4874-A06C-4BF06EB9B6E2}"/>
                </a:ext>
              </a:extLst>
            </p:cNvPr>
            <p:cNvSpPr>
              <a:spLocks noChangeShapeType="1"/>
            </p:cNvSpPr>
            <p:nvPr/>
          </p:nvSpPr>
          <p:spPr bwMode="auto">
            <a:xfrm flipH="1">
              <a:off x="7302331" y="38784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 name="Line 136">
              <a:extLst>
                <a:ext uri="{FF2B5EF4-FFF2-40B4-BE49-F238E27FC236}">
                  <a16:creationId xmlns:a16="http://schemas.microsoft.com/office/drawing/2014/main" id="{71EFCE13-23F0-445A-8561-A15F7590DC10}"/>
                </a:ext>
              </a:extLst>
            </p:cNvPr>
            <p:cNvSpPr>
              <a:spLocks noChangeShapeType="1"/>
            </p:cNvSpPr>
            <p:nvPr/>
          </p:nvSpPr>
          <p:spPr bwMode="auto">
            <a:xfrm>
              <a:off x="7443618" y="3738711"/>
              <a:ext cx="122237" cy="46514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8" name="Line 138">
              <a:extLst>
                <a:ext uri="{FF2B5EF4-FFF2-40B4-BE49-F238E27FC236}">
                  <a16:creationId xmlns:a16="http://schemas.microsoft.com/office/drawing/2014/main" id="{82D4C576-BCCF-4C18-8FAD-45FBBE9E74D6}"/>
                </a:ext>
              </a:extLst>
            </p:cNvPr>
            <p:cNvSpPr>
              <a:spLocks noChangeShapeType="1"/>
            </p:cNvSpPr>
            <p:nvPr/>
          </p:nvSpPr>
          <p:spPr bwMode="auto">
            <a:xfrm flipV="1">
              <a:off x="7561094" y="3733948"/>
              <a:ext cx="106362" cy="45720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 name="Line 139">
              <a:extLst>
                <a:ext uri="{FF2B5EF4-FFF2-40B4-BE49-F238E27FC236}">
                  <a16:creationId xmlns:a16="http://schemas.microsoft.com/office/drawing/2014/main" id="{4DC6EEFC-F1BE-460F-80EF-D9C8E9FA20FB}"/>
                </a:ext>
              </a:extLst>
            </p:cNvPr>
            <p:cNvSpPr>
              <a:spLocks noChangeShapeType="1"/>
            </p:cNvSpPr>
            <p:nvPr/>
          </p:nvSpPr>
          <p:spPr bwMode="auto">
            <a:xfrm flipH="1">
              <a:off x="7559506" y="387364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 name="Line 179">
              <a:extLst>
                <a:ext uri="{FF2B5EF4-FFF2-40B4-BE49-F238E27FC236}">
                  <a16:creationId xmlns:a16="http://schemas.microsoft.com/office/drawing/2014/main" id="{633BC85A-A659-411E-96AD-649058173395}"/>
                </a:ext>
              </a:extLst>
            </p:cNvPr>
            <p:cNvSpPr>
              <a:spLocks noChangeShapeType="1"/>
            </p:cNvSpPr>
            <p:nvPr/>
          </p:nvSpPr>
          <p:spPr bwMode="auto">
            <a:xfrm>
              <a:off x="7683331" y="3733948"/>
              <a:ext cx="101600" cy="46513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1" name="Line 181">
              <a:extLst>
                <a:ext uri="{FF2B5EF4-FFF2-40B4-BE49-F238E27FC236}">
                  <a16:creationId xmlns:a16="http://schemas.microsoft.com/office/drawing/2014/main" id="{AD517B23-F1D8-4198-831D-64B01BBEEB44}"/>
                </a:ext>
              </a:extLst>
            </p:cNvPr>
            <p:cNvSpPr>
              <a:spLocks noChangeShapeType="1"/>
            </p:cNvSpPr>
            <p:nvPr/>
          </p:nvSpPr>
          <p:spPr bwMode="auto">
            <a:xfrm flipV="1">
              <a:off x="7784931" y="3729185"/>
              <a:ext cx="122237" cy="47149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 name="Line 182">
              <a:extLst>
                <a:ext uri="{FF2B5EF4-FFF2-40B4-BE49-F238E27FC236}">
                  <a16:creationId xmlns:a16="http://schemas.microsoft.com/office/drawing/2014/main" id="{B06A9FF6-2894-41F4-BF71-9175EB22F28F}"/>
                </a:ext>
              </a:extLst>
            </p:cNvPr>
            <p:cNvSpPr>
              <a:spLocks noChangeShapeType="1"/>
            </p:cNvSpPr>
            <p:nvPr/>
          </p:nvSpPr>
          <p:spPr bwMode="auto">
            <a:xfrm flipH="1">
              <a:off x="7788106" y="3868885"/>
              <a:ext cx="84138" cy="32067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3" name="Line 119">
              <a:extLst>
                <a:ext uri="{FF2B5EF4-FFF2-40B4-BE49-F238E27FC236}">
                  <a16:creationId xmlns:a16="http://schemas.microsoft.com/office/drawing/2014/main" id="{F6ABDBB0-E25E-4F15-A868-44DD2ECB5EBD}"/>
                </a:ext>
              </a:extLst>
            </p:cNvPr>
            <p:cNvSpPr>
              <a:spLocks noChangeShapeType="1"/>
            </p:cNvSpPr>
            <p:nvPr/>
          </p:nvSpPr>
          <p:spPr bwMode="auto">
            <a:xfrm flipH="1" flipV="1">
              <a:off x="6660981" y="377839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4" name="Line 125">
              <a:extLst>
                <a:ext uri="{FF2B5EF4-FFF2-40B4-BE49-F238E27FC236}">
                  <a16:creationId xmlns:a16="http://schemas.microsoft.com/office/drawing/2014/main" id="{B75B7122-587C-4E57-9EAE-71D7EC397B8D}"/>
                </a:ext>
              </a:extLst>
            </p:cNvPr>
            <p:cNvSpPr>
              <a:spLocks noChangeShapeType="1"/>
            </p:cNvSpPr>
            <p:nvPr/>
          </p:nvSpPr>
          <p:spPr bwMode="auto">
            <a:xfrm flipH="1" flipV="1">
              <a:off x="6918156" y="3773636"/>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5" name="Line 131">
              <a:extLst>
                <a:ext uri="{FF2B5EF4-FFF2-40B4-BE49-F238E27FC236}">
                  <a16:creationId xmlns:a16="http://schemas.microsoft.com/office/drawing/2014/main" id="{1F277DDB-D3BB-402A-BDCB-492197EAC558}"/>
                </a:ext>
              </a:extLst>
            </p:cNvPr>
            <p:cNvSpPr>
              <a:spLocks noChangeShapeType="1"/>
            </p:cNvSpPr>
            <p:nvPr/>
          </p:nvSpPr>
          <p:spPr bwMode="auto">
            <a:xfrm flipH="1" flipV="1">
              <a:off x="7184856" y="3760936"/>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6" name="Line 137">
              <a:extLst>
                <a:ext uri="{FF2B5EF4-FFF2-40B4-BE49-F238E27FC236}">
                  <a16:creationId xmlns:a16="http://schemas.microsoft.com/office/drawing/2014/main" id="{1AE0F361-C5AC-4FBB-B709-F078CF911D52}"/>
                </a:ext>
              </a:extLst>
            </p:cNvPr>
            <p:cNvSpPr>
              <a:spLocks noChangeShapeType="1"/>
            </p:cNvSpPr>
            <p:nvPr/>
          </p:nvSpPr>
          <p:spPr bwMode="auto">
            <a:xfrm flipH="1" flipV="1">
              <a:off x="7442031" y="3756173"/>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 name="Line 180">
              <a:extLst>
                <a:ext uri="{FF2B5EF4-FFF2-40B4-BE49-F238E27FC236}">
                  <a16:creationId xmlns:a16="http://schemas.microsoft.com/office/drawing/2014/main" id="{94BE3CF2-F601-4BA9-817C-09E3C6124469}"/>
                </a:ext>
              </a:extLst>
            </p:cNvPr>
            <p:cNvSpPr>
              <a:spLocks noChangeShapeType="1"/>
            </p:cNvSpPr>
            <p:nvPr/>
          </p:nvSpPr>
          <p:spPr bwMode="auto">
            <a:xfrm flipH="1" flipV="1">
              <a:off x="7681744" y="3751411"/>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8" name="Group 252">
              <a:extLst>
                <a:ext uri="{FF2B5EF4-FFF2-40B4-BE49-F238E27FC236}">
                  <a16:creationId xmlns:a16="http://schemas.microsoft.com/office/drawing/2014/main" id="{108CB1EC-DDEE-4D55-851E-6B23474FDC82}"/>
                </a:ext>
              </a:extLst>
            </p:cNvPr>
            <p:cNvGrpSpPr/>
            <p:nvPr/>
          </p:nvGrpSpPr>
          <p:grpSpPr bwMode="auto">
            <a:xfrm>
              <a:off x="6286331" y="4187975"/>
              <a:ext cx="2514600" cy="2265363"/>
              <a:chOff x="2335" y="2875"/>
              <a:chExt cx="1584" cy="1427"/>
            </a:xfrm>
          </p:grpSpPr>
          <p:sp>
            <p:nvSpPr>
              <p:cNvPr id="351" name="Line 207">
                <a:extLst>
                  <a:ext uri="{FF2B5EF4-FFF2-40B4-BE49-F238E27FC236}">
                    <a16:creationId xmlns:a16="http://schemas.microsoft.com/office/drawing/2014/main" id="{B3E12474-8C4B-423A-BEC7-32F19BFEBB43}"/>
                  </a:ext>
                </a:extLst>
              </p:cNvPr>
              <p:cNvSpPr>
                <a:spLocks noChangeShapeType="1"/>
              </p:cNvSpPr>
              <p:nvPr/>
            </p:nvSpPr>
            <p:spPr bwMode="auto">
              <a:xfrm flipH="1" flipV="1">
                <a:off x="2335" y="2883"/>
                <a:ext cx="487" cy="68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2" name="Line 208">
                <a:extLst>
                  <a:ext uri="{FF2B5EF4-FFF2-40B4-BE49-F238E27FC236}">
                    <a16:creationId xmlns:a16="http://schemas.microsoft.com/office/drawing/2014/main" id="{3B487A94-B292-4FE0-A6D6-B7696500E81E}"/>
                  </a:ext>
                </a:extLst>
              </p:cNvPr>
              <p:cNvSpPr>
                <a:spLocks noChangeShapeType="1"/>
              </p:cNvSpPr>
              <p:nvPr/>
            </p:nvSpPr>
            <p:spPr bwMode="auto">
              <a:xfrm flipH="1" flipV="1">
                <a:off x="2544" y="3184"/>
                <a:ext cx="154" cy="215"/>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3" name="Line 209">
                <a:extLst>
                  <a:ext uri="{FF2B5EF4-FFF2-40B4-BE49-F238E27FC236}">
                    <a16:creationId xmlns:a16="http://schemas.microsoft.com/office/drawing/2014/main" id="{84567CBA-2E6C-4AD7-9B7C-94DD44938F6F}"/>
                  </a:ext>
                </a:extLst>
              </p:cNvPr>
              <p:cNvSpPr>
                <a:spLocks noChangeShapeType="1"/>
              </p:cNvSpPr>
              <p:nvPr/>
            </p:nvSpPr>
            <p:spPr bwMode="auto">
              <a:xfrm flipH="1" flipV="1">
                <a:off x="2497" y="2886"/>
                <a:ext cx="434" cy="61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4" name="Line 210">
                <a:extLst>
                  <a:ext uri="{FF2B5EF4-FFF2-40B4-BE49-F238E27FC236}">
                    <a16:creationId xmlns:a16="http://schemas.microsoft.com/office/drawing/2014/main" id="{A5AE3CC4-32D5-4410-A91E-7B176AE043E5}"/>
                  </a:ext>
                </a:extLst>
              </p:cNvPr>
              <p:cNvSpPr>
                <a:spLocks noChangeShapeType="1"/>
              </p:cNvSpPr>
              <p:nvPr/>
            </p:nvSpPr>
            <p:spPr bwMode="auto">
              <a:xfrm flipH="1" flipV="1">
                <a:off x="2676" y="3138"/>
                <a:ext cx="130" cy="18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5" name="Line 211">
                <a:extLst>
                  <a:ext uri="{FF2B5EF4-FFF2-40B4-BE49-F238E27FC236}">
                    <a16:creationId xmlns:a16="http://schemas.microsoft.com/office/drawing/2014/main" id="{B8B4A990-90A8-4CC5-8834-B01E8CD3FDF6}"/>
                  </a:ext>
                </a:extLst>
              </p:cNvPr>
              <p:cNvSpPr>
                <a:spLocks noChangeShapeType="1"/>
              </p:cNvSpPr>
              <p:nvPr/>
            </p:nvSpPr>
            <p:spPr bwMode="auto">
              <a:xfrm flipH="1" flipV="1">
                <a:off x="2651" y="2875"/>
                <a:ext cx="362" cy="52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6" name="Line 212">
                <a:extLst>
                  <a:ext uri="{FF2B5EF4-FFF2-40B4-BE49-F238E27FC236}">
                    <a16:creationId xmlns:a16="http://schemas.microsoft.com/office/drawing/2014/main" id="{E4AA2A26-6819-486C-9AFD-99CF4BFF5348}"/>
                  </a:ext>
                </a:extLst>
              </p:cNvPr>
              <p:cNvSpPr>
                <a:spLocks noChangeShapeType="1"/>
              </p:cNvSpPr>
              <p:nvPr/>
            </p:nvSpPr>
            <p:spPr bwMode="auto">
              <a:xfrm flipH="1" flipV="1">
                <a:off x="2801" y="3095"/>
                <a:ext cx="117" cy="162"/>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7" name="Line 214">
                <a:extLst>
                  <a:ext uri="{FF2B5EF4-FFF2-40B4-BE49-F238E27FC236}">
                    <a16:creationId xmlns:a16="http://schemas.microsoft.com/office/drawing/2014/main" id="{D5CE5180-5B86-4F6F-9260-CFCEFE5A0552}"/>
                  </a:ext>
                </a:extLst>
              </p:cNvPr>
              <p:cNvSpPr>
                <a:spLocks noChangeShapeType="1"/>
              </p:cNvSpPr>
              <p:nvPr/>
            </p:nvSpPr>
            <p:spPr bwMode="auto">
              <a:xfrm flipH="1" flipV="1">
                <a:off x="2813" y="2878"/>
                <a:ext cx="305" cy="436"/>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 name="Line 215">
                <a:extLst>
                  <a:ext uri="{FF2B5EF4-FFF2-40B4-BE49-F238E27FC236}">
                    <a16:creationId xmlns:a16="http://schemas.microsoft.com/office/drawing/2014/main" id="{DC5049D8-5267-4B84-BC0E-F5B16F5D3F28}"/>
                  </a:ext>
                </a:extLst>
              </p:cNvPr>
              <p:cNvSpPr>
                <a:spLocks noChangeShapeType="1"/>
              </p:cNvSpPr>
              <p:nvPr/>
            </p:nvSpPr>
            <p:spPr bwMode="auto">
              <a:xfrm flipH="1" flipV="1">
                <a:off x="2922" y="3035"/>
                <a:ext cx="109" cy="15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9" name="Line 217">
                <a:extLst>
                  <a:ext uri="{FF2B5EF4-FFF2-40B4-BE49-F238E27FC236}">
                    <a16:creationId xmlns:a16="http://schemas.microsoft.com/office/drawing/2014/main" id="{2DA97C5F-F9EA-446C-89D3-231C90450D35}"/>
                  </a:ext>
                </a:extLst>
              </p:cNvPr>
              <p:cNvSpPr>
                <a:spLocks noChangeShapeType="1"/>
              </p:cNvSpPr>
              <p:nvPr/>
            </p:nvSpPr>
            <p:spPr bwMode="auto">
              <a:xfrm flipH="1" flipV="1">
                <a:off x="2981" y="2886"/>
                <a:ext cx="256" cy="36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0" name="Line 218">
                <a:extLst>
                  <a:ext uri="{FF2B5EF4-FFF2-40B4-BE49-F238E27FC236}">
                    <a16:creationId xmlns:a16="http://schemas.microsoft.com/office/drawing/2014/main" id="{02DF0C1B-D75D-4F72-9A91-FC95D3FDE2E5}"/>
                  </a:ext>
                </a:extLst>
              </p:cNvPr>
              <p:cNvSpPr>
                <a:spLocks noChangeShapeType="1"/>
              </p:cNvSpPr>
              <p:nvPr/>
            </p:nvSpPr>
            <p:spPr bwMode="auto">
              <a:xfrm flipH="1" flipV="1">
                <a:off x="3027" y="2954"/>
                <a:ext cx="117" cy="167"/>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1" name="Line 220">
                <a:extLst>
                  <a:ext uri="{FF2B5EF4-FFF2-40B4-BE49-F238E27FC236}">
                    <a16:creationId xmlns:a16="http://schemas.microsoft.com/office/drawing/2014/main" id="{65AECA6D-E28B-425A-AABE-4B1A9D9A21AC}"/>
                  </a:ext>
                </a:extLst>
              </p:cNvPr>
              <p:cNvSpPr>
                <a:spLocks noChangeShapeType="1"/>
              </p:cNvSpPr>
              <p:nvPr/>
            </p:nvSpPr>
            <p:spPr bwMode="auto">
              <a:xfrm flipH="1" flipV="1">
                <a:off x="3143" y="2889"/>
                <a:ext cx="200" cy="2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2" name="Line 221">
                <a:extLst>
                  <a:ext uri="{FF2B5EF4-FFF2-40B4-BE49-F238E27FC236}">
                    <a16:creationId xmlns:a16="http://schemas.microsoft.com/office/drawing/2014/main" id="{25A164CF-5128-4840-A4D9-09ED655DF4DF}"/>
                  </a:ext>
                </a:extLst>
              </p:cNvPr>
              <p:cNvSpPr>
                <a:spLocks noChangeShapeType="1"/>
              </p:cNvSpPr>
              <p:nvPr/>
            </p:nvSpPr>
            <p:spPr bwMode="auto">
              <a:xfrm flipH="1" flipV="1">
                <a:off x="3171" y="2929"/>
                <a:ext cx="84" cy="12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3" name="Group 223">
                <a:extLst>
                  <a:ext uri="{FF2B5EF4-FFF2-40B4-BE49-F238E27FC236}">
                    <a16:creationId xmlns:a16="http://schemas.microsoft.com/office/drawing/2014/main" id="{6587552C-E51C-4F8A-BDE0-3D4E801348C3}"/>
                  </a:ext>
                </a:extLst>
              </p:cNvPr>
              <p:cNvGrpSpPr/>
              <p:nvPr/>
            </p:nvGrpSpPr>
            <p:grpSpPr bwMode="auto">
              <a:xfrm rot="19458762" flipV="1">
                <a:off x="2648" y="3299"/>
                <a:ext cx="1050" cy="179"/>
                <a:chOff x="3583" y="2630"/>
                <a:chExt cx="1539" cy="175"/>
              </a:xfrm>
            </p:grpSpPr>
            <p:sp>
              <p:nvSpPr>
                <p:cNvPr id="387" name="Arc 224">
                  <a:extLst>
                    <a:ext uri="{FF2B5EF4-FFF2-40B4-BE49-F238E27FC236}">
                      <a16:creationId xmlns:a16="http://schemas.microsoft.com/office/drawing/2014/main" id="{4E8A9D5A-043F-4651-B2E4-77ECB5D88FAB}"/>
                    </a:ext>
                  </a:extLst>
                </p:cNvPr>
                <p:cNvSpPr/>
                <p:nvPr/>
              </p:nvSpPr>
              <p:spPr bwMode="auto">
                <a:xfrm>
                  <a:off x="4344" y="2632"/>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8" name="Arc 225">
                  <a:extLst>
                    <a:ext uri="{FF2B5EF4-FFF2-40B4-BE49-F238E27FC236}">
                      <a16:creationId xmlns:a16="http://schemas.microsoft.com/office/drawing/2014/main" id="{2C23D2B2-4D92-478D-BF2E-CE6CD0772D18}"/>
                    </a:ext>
                  </a:extLst>
                </p:cNvPr>
                <p:cNvSpPr/>
                <p:nvPr/>
              </p:nvSpPr>
              <p:spPr bwMode="auto">
                <a:xfrm flipH="1">
                  <a:off x="3583" y="2630"/>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 name="Arc 226">
                  <a:extLst>
                    <a:ext uri="{FF2B5EF4-FFF2-40B4-BE49-F238E27FC236}">
                      <a16:creationId xmlns:a16="http://schemas.microsoft.com/office/drawing/2014/main" id="{B85B2E43-D402-4FA5-8309-66CE80C7C420}"/>
                    </a:ext>
                  </a:extLst>
                </p:cNvPr>
                <p:cNvSpPr/>
                <p:nvPr/>
              </p:nvSpPr>
              <p:spPr bwMode="auto">
                <a:xfrm flipV="1">
                  <a:off x="4341" y="2716"/>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 name="Arc 227">
                  <a:extLst>
                    <a:ext uri="{FF2B5EF4-FFF2-40B4-BE49-F238E27FC236}">
                      <a16:creationId xmlns:a16="http://schemas.microsoft.com/office/drawing/2014/main" id="{1D67FDA4-9B93-4F9B-9EB6-2651D90FE8F7}"/>
                    </a:ext>
                  </a:extLst>
                </p:cNvPr>
                <p:cNvSpPr/>
                <p:nvPr/>
              </p:nvSpPr>
              <p:spPr bwMode="auto">
                <a:xfrm flipH="1" flipV="1">
                  <a:off x="3585" y="2716"/>
                  <a:ext cx="762" cy="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64" name="Line 228">
                <a:extLst>
                  <a:ext uri="{FF2B5EF4-FFF2-40B4-BE49-F238E27FC236}">
                    <a16:creationId xmlns:a16="http://schemas.microsoft.com/office/drawing/2014/main" id="{62269274-4248-49AF-BC3E-BC746BA9D7CC}"/>
                  </a:ext>
                </a:extLst>
              </p:cNvPr>
              <p:cNvSpPr>
                <a:spLocks noChangeShapeType="1"/>
              </p:cNvSpPr>
              <p:nvPr/>
            </p:nvSpPr>
            <p:spPr bwMode="auto">
              <a:xfrm flipV="1">
                <a:off x="3542" y="4023"/>
                <a:ext cx="377"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5" name="Line 230">
                <a:extLst>
                  <a:ext uri="{FF2B5EF4-FFF2-40B4-BE49-F238E27FC236}">
                    <a16:creationId xmlns:a16="http://schemas.microsoft.com/office/drawing/2014/main" id="{B66CC0C0-62A2-4485-8DE0-A625B12F4234}"/>
                  </a:ext>
                </a:extLst>
              </p:cNvPr>
              <p:cNvSpPr>
                <a:spLocks noChangeShapeType="1"/>
              </p:cNvSpPr>
              <p:nvPr/>
            </p:nvSpPr>
            <p:spPr bwMode="auto">
              <a:xfrm flipH="1" flipV="1">
                <a:off x="3276" y="2882"/>
                <a:ext cx="162" cy="24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6" name="Line 231">
                <a:extLst>
                  <a:ext uri="{FF2B5EF4-FFF2-40B4-BE49-F238E27FC236}">
                    <a16:creationId xmlns:a16="http://schemas.microsoft.com/office/drawing/2014/main" id="{FF5D6531-053C-453E-B077-B3E0CB6E67E5}"/>
                  </a:ext>
                </a:extLst>
              </p:cNvPr>
              <p:cNvSpPr>
                <a:spLocks noChangeShapeType="1"/>
              </p:cNvSpPr>
              <p:nvPr/>
            </p:nvSpPr>
            <p:spPr bwMode="auto">
              <a:xfrm flipH="1" flipV="1">
                <a:off x="3277" y="2880"/>
                <a:ext cx="66" cy="10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7" name="Line 232">
                <a:extLst>
                  <a:ext uri="{FF2B5EF4-FFF2-40B4-BE49-F238E27FC236}">
                    <a16:creationId xmlns:a16="http://schemas.microsoft.com/office/drawing/2014/main" id="{91EBB4D1-9C91-47E8-9296-85D71E4C7152}"/>
                  </a:ext>
                </a:extLst>
              </p:cNvPr>
              <p:cNvSpPr>
                <a:spLocks noChangeShapeType="1"/>
              </p:cNvSpPr>
              <p:nvPr/>
            </p:nvSpPr>
            <p:spPr bwMode="auto">
              <a:xfrm>
                <a:off x="3119" y="3314"/>
                <a:ext cx="611" cy="85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 name="Line 233">
                <a:extLst>
                  <a:ext uri="{FF2B5EF4-FFF2-40B4-BE49-F238E27FC236}">
                    <a16:creationId xmlns:a16="http://schemas.microsoft.com/office/drawing/2014/main" id="{01F40FBE-01DF-492A-915D-1B8AA5870685}"/>
                  </a:ext>
                </a:extLst>
              </p:cNvPr>
              <p:cNvSpPr>
                <a:spLocks noChangeShapeType="1"/>
              </p:cNvSpPr>
              <p:nvPr/>
            </p:nvSpPr>
            <p:spPr bwMode="auto">
              <a:xfrm>
                <a:off x="3364" y="3658"/>
                <a:ext cx="144" cy="200"/>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 name="Line 234">
                <a:extLst>
                  <a:ext uri="{FF2B5EF4-FFF2-40B4-BE49-F238E27FC236}">
                    <a16:creationId xmlns:a16="http://schemas.microsoft.com/office/drawing/2014/main" id="{DBDE4B7F-F83C-453A-B42D-F8203D4C37DA}"/>
                  </a:ext>
                </a:extLst>
              </p:cNvPr>
              <p:cNvSpPr>
                <a:spLocks noChangeShapeType="1"/>
              </p:cNvSpPr>
              <p:nvPr/>
            </p:nvSpPr>
            <p:spPr bwMode="auto">
              <a:xfrm>
                <a:off x="2819" y="3569"/>
                <a:ext cx="89" cy="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0" name="Line 235">
                <a:extLst>
                  <a:ext uri="{FF2B5EF4-FFF2-40B4-BE49-F238E27FC236}">
                    <a16:creationId xmlns:a16="http://schemas.microsoft.com/office/drawing/2014/main" id="{6891C1E3-0481-41A9-B7B5-0291FCE610D2}"/>
                  </a:ext>
                </a:extLst>
              </p:cNvPr>
              <p:cNvSpPr>
                <a:spLocks noChangeShapeType="1"/>
              </p:cNvSpPr>
              <p:nvPr/>
            </p:nvSpPr>
            <p:spPr bwMode="auto">
              <a:xfrm>
                <a:off x="2908" y="3658"/>
                <a:ext cx="822" cy="5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1" name="Line 236">
                <a:extLst>
                  <a:ext uri="{FF2B5EF4-FFF2-40B4-BE49-F238E27FC236}">
                    <a16:creationId xmlns:a16="http://schemas.microsoft.com/office/drawing/2014/main" id="{925707AF-7B2A-4A69-806D-393266C67F57}"/>
                  </a:ext>
                </a:extLst>
              </p:cNvPr>
              <p:cNvSpPr>
                <a:spLocks noChangeShapeType="1"/>
              </p:cNvSpPr>
              <p:nvPr/>
            </p:nvSpPr>
            <p:spPr bwMode="auto">
              <a:xfrm flipH="1" flipV="1">
                <a:off x="3281" y="3890"/>
                <a:ext cx="130" cy="7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2" name="Line 237">
                <a:extLst>
                  <a:ext uri="{FF2B5EF4-FFF2-40B4-BE49-F238E27FC236}">
                    <a16:creationId xmlns:a16="http://schemas.microsoft.com/office/drawing/2014/main" id="{80183ED5-4187-4A45-BAA9-88433F885417}"/>
                  </a:ext>
                </a:extLst>
              </p:cNvPr>
              <p:cNvSpPr>
                <a:spLocks noChangeShapeType="1"/>
              </p:cNvSpPr>
              <p:nvPr/>
            </p:nvSpPr>
            <p:spPr bwMode="auto">
              <a:xfrm>
                <a:off x="2914" y="3474"/>
                <a:ext cx="116" cy="12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3" name="Line 238">
                <a:extLst>
                  <a:ext uri="{FF2B5EF4-FFF2-40B4-BE49-F238E27FC236}">
                    <a16:creationId xmlns:a16="http://schemas.microsoft.com/office/drawing/2014/main" id="{1B4BD5AC-7681-44B5-8A8E-E3C6B659D134}"/>
                  </a:ext>
                </a:extLst>
              </p:cNvPr>
              <p:cNvSpPr>
                <a:spLocks noChangeShapeType="1"/>
              </p:cNvSpPr>
              <p:nvPr/>
            </p:nvSpPr>
            <p:spPr bwMode="auto">
              <a:xfrm>
                <a:off x="3030" y="3591"/>
                <a:ext cx="711" cy="57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4" name="Line 239">
                <a:extLst>
                  <a:ext uri="{FF2B5EF4-FFF2-40B4-BE49-F238E27FC236}">
                    <a16:creationId xmlns:a16="http://schemas.microsoft.com/office/drawing/2014/main" id="{3BB5603C-B242-4574-BFF4-1CA2FDEFFF5A}"/>
                  </a:ext>
                </a:extLst>
              </p:cNvPr>
              <p:cNvSpPr>
                <a:spLocks noChangeShapeType="1"/>
              </p:cNvSpPr>
              <p:nvPr/>
            </p:nvSpPr>
            <p:spPr bwMode="auto">
              <a:xfrm flipH="1" flipV="1">
                <a:off x="3308" y="3814"/>
                <a:ext cx="139" cy="11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 name="Line 240">
                <a:extLst>
                  <a:ext uri="{FF2B5EF4-FFF2-40B4-BE49-F238E27FC236}">
                    <a16:creationId xmlns:a16="http://schemas.microsoft.com/office/drawing/2014/main" id="{6CC70FB3-6687-44F5-AB3D-44CFE6C6DCCD}"/>
                  </a:ext>
                </a:extLst>
              </p:cNvPr>
              <p:cNvSpPr>
                <a:spLocks noChangeShapeType="1"/>
              </p:cNvSpPr>
              <p:nvPr/>
            </p:nvSpPr>
            <p:spPr bwMode="auto">
              <a:xfrm>
                <a:off x="3014" y="3398"/>
                <a:ext cx="116" cy="12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6" name="Line 241">
                <a:extLst>
                  <a:ext uri="{FF2B5EF4-FFF2-40B4-BE49-F238E27FC236}">
                    <a16:creationId xmlns:a16="http://schemas.microsoft.com/office/drawing/2014/main" id="{90DF4107-9CBA-49BC-B1C6-86D3983F1664}"/>
                  </a:ext>
                </a:extLst>
              </p:cNvPr>
              <p:cNvSpPr>
                <a:spLocks noChangeShapeType="1"/>
              </p:cNvSpPr>
              <p:nvPr/>
            </p:nvSpPr>
            <p:spPr bwMode="auto">
              <a:xfrm>
                <a:off x="3130" y="3525"/>
                <a:ext cx="589" cy="63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7" name="Line 242">
                <a:extLst>
                  <a:ext uri="{FF2B5EF4-FFF2-40B4-BE49-F238E27FC236}">
                    <a16:creationId xmlns:a16="http://schemas.microsoft.com/office/drawing/2014/main" id="{57A576EA-C4C9-4867-9FB3-92B8E40F63D7}"/>
                  </a:ext>
                </a:extLst>
              </p:cNvPr>
              <p:cNvSpPr>
                <a:spLocks noChangeShapeType="1"/>
              </p:cNvSpPr>
              <p:nvPr/>
            </p:nvSpPr>
            <p:spPr bwMode="auto">
              <a:xfrm flipH="1" flipV="1">
                <a:off x="3353" y="3767"/>
                <a:ext cx="121" cy="12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 name="Line 243">
                <a:extLst>
                  <a:ext uri="{FF2B5EF4-FFF2-40B4-BE49-F238E27FC236}">
                    <a16:creationId xmlns:a16="http://schemas.microsoft.com/office/drawing/2014/main" id="{CDF445A1-4E04-498A-9566-D67BDF484BF6}"/>
                  </a:ext>
                </a:extLst>
              </p:cNvPr>
              <p:cNvSpPr>
                <a:spLocks noChangeShapeType="1"/>
              </p:cNvSpPr>
              <p:nvPr/>
            </p:nvSpPr>
            <p:spPr bwMode="auto">
              <a:xfrm>
                <a:off x="3227" y="3239"/>
                <a:ext cx="92" cy="15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 name="Line 244">
                <a:extLst>
                  <a:ext uri="{FF2B5EF4-FFF2-40B4-BE49-F238E27FC236}">
                    <a16:creationId xmlns:a16="http://schemas.microsoft.com/office/drawing/2014/main" id="{A5AE81A8-B73F-4680-896A-1FEF80BF917E}"/>
                  </a:ext>
                </a:extLst>
              </p:cNvPr>
              <p:cNvSpPr>
                <a:spLocks noChangeShapeType="1"/>
              </p:cNvSpPr>
              <p:nvPr/>
            </p:nvSpPr>
            <p:spPr bwMode="auto">
              <a:xfrm>
                <a:off x="3319" y="3391"/>
                <a:ext cx="411" cy="76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 name="Line 245">
                <a:extLst>
                  <a:ext uri="{FF2B5EF4-FFF2-40B4-BE49-F238E27FC236}">
                    <a16:creationId xmlns:a16="http://schemas.microsoft.com/office/drawing/2014/main" id="{6BA89254-5C86-4B94-97EC-EEC5A27B50D2}"/>
                  </a:ext>
                </a:extLst>
              </p:cNvPr>
              <p:cNvSpPr>
                <a:spLocks noChangeShapeType="1"/>
              </p:cNvSpPr>
              <p:nvPr/>
            </p:nvSpPr>
            <p:spPr bwMode="auto">
              <a:xfrm flipH="1" flipV="1">
                <a:off x="3441" y="3625"/>
                <a:ext cx="111" cy="20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1" name="Line 246">
                <a:extLst>
                  <a:ext uri="{FF2B5EF4-FFF2-40B4-BE49-F238E27FC236}">
                    <a16:creationId xmlns:a16="http://schemas.microsoft.com/office/drawing/2014/main" id="{5E2079E8-5A12-429B-9845-5AFFF0D72545}"/>
                  </a:ext>
                </a:extLst>
              </p:cNvPr>
              <p:cNvSpPr>
                <a:spLocks noChangeShapeType="1"/>
              </p:cNvSpPr>
              <p:nvPr/>
            </p:nvSpPr>
            <p:spPr bwMode="auto">
              <a:xfrm>
                <a:off x="3338" y="3175"/>
                <a:ext cx="70" cy="139"/>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2" name="Line 247">
                <a:extLst>
                  <a:ext uri="{FF2B5EF4-FFF2-40B4-BE49-F238E27FC236}">
                    <a16:creationId xmlns:a16="http://schemas.microsoft.com/office/drawing/2014/main" id="{E7935122-AC80-4426-91A9-D508C096F2C2}"/>
                  </a:ext>
                </a:extLst>
              </p:cNvPr>
              <p:cNvSpPr>
                <a:spLocks noChangeShapeType="1"/>
              </p:cNvSpPr>
              <p:nvPr/>
            </p:nvSpPr>
            <p:spPr bwMode="auto">
              <a:xfrm>
                <a:off x="3408" y="3314"/>
                <a:ext cx="333" cy="8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3" name="Line 248">
                <a:extLst>
                  <a:ext uri="{FF2B5EF4-FFF2-40B4-BE49-F238E27FC236}">
                    <a16:creationId xmlns:a16="http://schemas.microsoft.com/office/drawing/2014/main" id="{724B58D7-C181-4FB3-9878-7E2174EFE61C}"/>
                  </a:ext>
                </a:extLst>
              </p:cNvPr>
              <p:cNvSpPr>
                <a:spLocks noChangeShapeType="1"/>
              </p:cNvSpPr>
              <p:nvPr/>
            </p:nvSpPr>
            <p:spPr bwMode="auto">
              <a:xfrm flipH="1" flipV="1">
                <a:off x="3547" y="3663"/>
                <a:ext cx="56" cy="136"/>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 name="Line 249">
                <a:extLst>
                  <a:ext uri="{FF2B5EF4-FFF2-40B4-BE49-F238E27FC236}">
                    <a16:creationId xmlns:a16="http://schemas.microsoft.com/office/drawing/2014/main" id="{07289C00-5231-4043-BFC7-124C24CD6956}"/>
                  </a:ext>
                </a:extLst>
              </p:cNvPr>
              <p:cNvSpPr>
                <a:spLocks noChangeShapeType="1"/>
              </p:cNvSpPr>
              <p:nvPr/>
            </p:nvSpPr>
            <p:spPr bwMode="auto">
              <a:xfrm>
                <a:off x="3435" y="3121"/>
                <a:ext cx="56" cy="11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 name="Line 250">
                <a:extLst>
                  <a:ext uri="{FF2B5EF4-FFF2-40B4-BE49-F238E27FC236}">
                    <a16:creationId xmlns:a16="http://schemas.microsoft.com/office/drawing/2014/main" id="{20CC3162-693C-4C37-BB37-2F76F503EE42}"/>
                  </a:ext>
                </a:extLst>
              </p:cNvPr>
              <p:cNvSpPr>
                <a:spLocks noChangeShapeType="1"/>
              </p:cNvSpPr>
              <p:nvPr/>
            </p:nvSpPr>
            <p:spPr bwMode="auto">
              <a:xfrm>
                <a:off x="3491" y="3235"/>
                <a:ext cx="250" cy="92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6" name="Line 251">
                <a:extLst>
                  <a:ext uri="{FF2B5EF4-FFF2-40B4-BE49-F238E27FC236}">
                    <a16:creationId xmlns:a16="http://schemas.microsoft.com/office/drawing/2014/main" id="{6913ABBD-77E2-401D-9AB4-9364CD324BF0}"/>
                  </a:ext>
                </a:extLst>
              </p:cNvPr>
              <p:cNvSpPr>
                <a:spLocks noChangeShapeType="1"/>
              </p:cNvSpPr>
              <p:nvPr/>
            </p:nvSpPr>
            <p:spPr bwMode="auto">
              <a:xfrm>
                <a:off x="3584" y="3577"/>
                <a:ext cx="56" cy="208"/>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9" name="Group 254">
              <a:extLst>
                <a:ext uri="{FF2B5EF4-FFF2-40B4-BE49-F238E27FC236}">
                  <a16:creationId xmlns:a16="http://schemas.microsoft.com/office/drawing/2014/main" id="{3F9392AE-24D9-4D16-9E5F-9491B76DFBD1}"/>
                </a:ext>
              </a:extLst>
            </p:cNvPr>
            <p:cNvGrpSpPr/>
            <p:nvPr/>
          </p:nvGrpSpPr>
          <p:grpSpPr bwMode="auto">
            <a:xfrm>
              <a:off x="6399044" y="1508273"/>
              <a:ext cx="2514600" cy="2265363"/>
              <a:chOff x="2461" y="956"/>
              <a:chExt cx="1584" cy="1427"/>
            </a:xfrm>
          </p:grpSpPr>
          <p:sp>
            <p:nvSpPr>
              <p:cNvPr id="311" name="Line 255">
                <a:extLst>
                  <a:ext uri="{FF2B5EF4-FFF2-40B4-BE49-F238E27FC236}">
                    <a16:creationId xmlns:a16="http://schemas.microsoft.com/office/drawing/2014/main" id="{DB5B9561-EE60-46DA-B748-036F7292C063}"/>
                  </a:ext>
                </a:extLst>
              </p:cNvPr>
              <p:cNvSpPr>
                <a:spLocks noChangeShapeType="1"/>
              </p:cNvSpPr>
              <p:nvPr/>
            </p:nvSpPr>
            <p:spPr bwMode="auto">
              <a:xfrm flipH="1">
                <a:off x="2461" y="1681"/>
                <a:ext cx="491" cy="69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2" name="Line 256">
                <a:extLst>
                  <a:ext uri="{FF2B5EF4-FFF2-40B4-BE49-F238E27FC236}">
                    <a16:creationId xmlns:a16="http://schemas.microsoft.com/office/drawing/2014/main" id="{6393EADB-9337-4212-B3C6-96D484CBAC99}"/>
                  </a:ext>
                </a:extLst>
              </p:cNvPr>
              <p:cNvSpPr>
                <a:spLocks noChangeShapeType="1"/>
              </p:cNvSpPr>
              <p:nvPr/>
            </p:nvSpPr>
            <p:spPr bwMode="auto">
              <a:xfrm flipH="1">
                <a:off x="2674" y="1859"/>
                <a:ext cx="150" cy="22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 name="Line 257">
                <a:extLst>
                  <a:ext uri="{FF2B5EF4-FFF2-40B4-BE49-F238E27FC236}">
                    <a16:creationId xmlns:a16="http://schemas.microsoft.com/office/drawing/2014/main" id="{A006290B-5106-47D5-99AB-D93C773C36F9}"/>
                  </a:ext>
                </a:extLst>
              </p:cNvPr>
              <p:cNvSpPr>
                <a:spLocks noChangeShapeType="1"/>
              </p:cNvSpPr>
              <p:nvPr/>
            </p:nvSpPr>
            <p:spPr bwMode="auto">
              <a:xfrm flipH="1">
                <a:off x="2623" y="1760"/>
                <a:ext cx="434" cy="61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 name="Line 258">
                <a:extLst>
                  <a:ext uri="{FF2B5EF4-FFF2-40B4-BE49-F238E27FC236}">
                    <a16:creationId xmlns:a16="http://schemas.microsoft.com/office/drawing/2014/main" id="{68E286D9-D336-473D-92FA-BE2E41517A41}"/>
                  </a:ext>
                </a:extLst>
              </p:cNvPr>
              <p:cNvSpPr>
                <a:spLocks noChangeShapeType="1"/>
              </p:cNvSpPr>
              <p:nvPr/>
            </p:nvSpPr>
            <p:spPr bwMode="auto">
              <a:xfrm flipH="1">
                <a:off x="2815" y="1941"/>
                <a:ext cx="113" cy="16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 name="Line 259">
                <a:extLst>
                  <a:ext uri="{FF2B5EF4-FFF2-40B4-BE49-F238E27FC236}">
                    <a16:creationId xmlns:a16="http://schemas.microsoft.com/office/drawing/2014/main" id="{9FD9E384-C1D7-4884-BCC6-80D25F5F04FB}"/>
                  </a:ext>
                </a:extLst>
              </p:cNvPr>
              <p:cNvSpPr>
                <a:spLocks noChangeShapeType="1"/>
              </p:cNvSpPr>
              <p:nvPr/>
            </p:nvSpPr>
            <p:spPr bwMode="auto">
              <a:xfrm flipH="1">
                <a:off x="2777" y="1849"/>
                <a:ext cx="374" cy="53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6" name="Line 260">
                <a:extLst>
                  <a:ext uri="{FF2B5EF4-FFF2-40B4-BE49-F238E27FC236}">
                    <a16:creationId xmlns:a16="http://schemas.microsoft.com/office/drawing/2014/main" id="{D55B42FC-32CF-4F47-BB19-F9A60C2E878D}"/>
                  </a:ext>
                </a:extLst>
              </p:cNvPr>
              <p:cNvSpPr>
                <a:spLocks noChangeShapeType="1"/>
              </p:cNvSpPr>
              <p:nvPr/>
            </p:nvSpPr>
            <p:spPr bwMode="auto">
              <a:xfrm flipH="1">
                <a:off x="2928" y="2015"/>
                <a:ext cx="107" cy="15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 name="Line 261">
                <a:extLst>
                  <a:ext uri="{FF2B5EF4-FFF2-40B4-BE49-F238E27FC236}">
                    <a16:creationId xmlns:a16="http://schemas.microsoft.com/office/drawing/2014/main" id="{809B99D4-AD00-4BEE-883B-B735C7511A8A}"/>
                  </a:ext>
                </a:extLst>
              </p:cNvPr>
              <p:cNvSpPr>
                <a:spLocks noChangeShapeType="1"/>
              </p:cNvSpPr>
              <p:nvPr/>
            </p:nvSpPr>
            <p:spPr bwMode="auto">
              <a:xfrm flipH="1">
                <a:off x="2939" y="1936"/>
                <a:ext cx="309" cy="4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 name="Line 262">
                <a:extLst>
                  <a:ext uri="{FF2B5EF4-FFF2-40B4-BE49-F238E27FC236}">
                    <a16:creationId xmlns:a16="http://schemas.microsoft.com/office/drawing/2014/main" id="{F2814D6C-0598-439C-89E8-B5B24A66520F}"/>
                  </a:ext>
                </a:extLst>
              </p:cNvPr>
              <p:cNvSpPr>
                <a:spLocks noChangeShapeType="1"/>
              </p:cNvSpPr>
              <p:nvPr/>
            </p:nvSpPr>
            <p:spPr bwMode="auto">
              <a:xfrm flipH="1">
                <a:off x="3046" y="2084"/>
                <a:ext cx="98" cy="140"/>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 name="Line 263">
                <a:extLst>
                  <a:ext uri="{FF2B5EF4-FFF2-40B4-BE49-F238E27FC236}">
                    <a16:creationId xmlns:a16="http://schemas.microsoft.com/office/drawing/2014/main" id="{01B8C78A-506E-4C93-8E75-6597C9933C0E}"/>
                  </a:ext>
                </a:extLst>
              </p:cNvPr>
              <p:cNvSpPr>
                <a:spLocks noChangeShapeType="1"/>
              </p:cNvSpPr>
              <p:nvPr/>
            </p:nvSpPr>
            <p:spPr bwMode="auto">
              <a:xfrm flipH="1">
                <a:off x="3107" y="2004"/>
                <a:ext cx="256" cy="36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 name="Line 264">
                <a:extLst>
                  <a:ext uri="{FF2B5EF4-FFF2-40B4-BE49-F238E27FC236}">
                    <a16:creationId xmlns:a16="http://schemas.microsoft.com/office/drawing/2014/main" id="{DE26866D-1B41-4576-BAF0-DF5D4EF71F9A}"/>
                  </a:ext>
                </a:extLst>
              </p:cNvPr>
              <p:cNvSpPr>
                <a:spLocks noChangeShapeType="1"/>
              </p:cNvSpPr>
              <p:nvPr/>
            </p:nvSpPr>
            <p:spPr bwMode="auto">
              <a:xfrm flipH="1">
                <a:off x="3153" y="2138"/>
                <a:ext cx="116" cy="166"/>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 name="Line 265">
                <a:extLst>
                  <a:ext uri="{FF2B5EF4-FFF2-40B4-BE49-F238E27FC236}">
                    <a16:creationId xmlns:a16="http://schemas.microsoft.com/office/drawing/2014/main" id="{BF911762-E02A-4D5A-927C-6BD0BEB62924}"/>
                  </a:ext>
                </a:extLst>
              </p:cNvPr>
              <p:cNvSpPr>
                <a:spLocks noChangeShapeType="1"/>
              </p:cNvSpPr>
              <p:nvPr/>
            </p:nvSpPr>
            <p:spPr bwMode="auto">
              <a:xfrm flipH="1">
                <a:off x="3269" y="2080"/>
                <a:ext cx="194" cy="289"/>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2" name="Line 266">
                <a:extLst>
                  <a:ext uri="{FF2B5EF4-FFF2-40B4-BE49-F238E27FC236}">
                    <a16:creationId xmlns:a16="http://schemas.microsoft.com/office/drawing/2014/main" id="{1F9A751B-F619-4FD1-8EEA-79805F7DFFCC}"/>
                  </a:ext>
                </a:extLst>
              </p:cNvPr>
              <p:cNvSpPr>
                <a:spLocks noChangeShapeType="1"/>
              </p:cNvSpPr>
              <p:nvPr/>
            </p:nvSpPr>
            <p:spPr bwMode="auto">
              <a:xfrm flipH="1">
                <a:off x="3293" y="2210"/>
                <a:ext cx="83" cy="12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3" name="Group 267">
                <a:extLst>
                  <a:ext uri="{FF2B5EF4-FFF2-40B4-BE49-F238E27FC236}">
                    <a16:creationId xmlns:a16="http://schemas.microsoft.com/office/drawing/2014/main" id="{E66627ED-52CA-4697-8B00-3FBE1681586F}"/>
                  </a:ext>
                </a:extLst>
              </p:cNvPr>
              <p:cNvGrpSpPr/>
              <p:nvPr/>
            </p:nvGrpSpPr>
            <p:grpSpPr bwMode="auto">
              <a:xfrm rot="2141238">
                <a:off x="2774" y="1780"/>
                <a:ext cx="1050" cy="179"/>
                <a:chOff x="3583" y="2630"/>
                <a:chExt cx="1539" cy="175"/>
              </a:xfrm>
            </p:grpSpPr>
            <p:sp>
              <p:nvSpPr>
                <p:cNvPr id="347" name="Arc 268">
                  <a:extLst>
                    <a:ext uri="{FF2B5EF4-FFF2-40B4-BE49-F238E27FC236}">
                      <a16:creationId xmlns:a16="http://schemas.microsoft.com/office/drawing/2014/main" id="{F56E1B5F-27E5-4697-9CC3-5BE4A72A932C}"/>
                    </a:ext>
                  </a:extLst>
                </p:cNvPr>
                <p:cNvSpPr/>
                <p:nvPr/>
              </p:nvSpPr>
              <p:spPr bwMode="auto">
                <a:xfrm>
                  <a:off x="4344" y="2632"/>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 name="Arc 269">
                  <a:extLst>
                    <a:ext uri="{FF2B5EF4-FFF2-40B4-BE49-F238E27FC236}">
                      <a16:creationId xmlns:a16="http://schemas.microsoft.com/office/drawing/2014/main" id="{478C503A-16F5-4D4E-AAE5-6CABFF584390}"/>
                    </a:ext>
                  </a:extLst>
                </p:cNvPr>
                <p:cNvSpPr/>
                <p:nvPr/>
              </p:nvSpPr>
              <p:spPr bwMode="auto">
                <a:xfrm flipH="1">
                  <a:off x="3583" y="2630"/>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9" name="Arc 270">
                  <a:extLst>
                    <a:ext uri="{FF2B5EF4-FFF2-40B4-BE49-F238E27FC236}">
                      <a16:creationId xmlns:a16="http://schemas.microsoft.com/office/drawing/2014/main" id="{24B60AAD-C2B2-43B5-A8BE-61B31FA6F19F}"/>
                    </a:ext>
                  </a:extLst>
                </p:cNvPr>
                <p:cNvSpPr/>
                <p:nvPr/>
              </p:nvSpPr>
              <p:spPr bwMode="auto">
                <a:xfrm flipV="1">
                  <a:off x="4341" y="2716"/>
                  <a:ext cx="778" cy="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0" name="Arc 271">
                  <a:extLst>
                    <a:ext uri="{FF2B5EF4-FFF2-40B4-BE49-F238E27FC236}">
                      <a16:creationId xmlns:a16="http://schemas.microsoft.com/office/drawing/2014/main" id="{34CAC45F-EE0D-4882-A644-CF574CD35B0F}"/>
                    </a:ext>
                  </a:extLst>
                </p:cNvPr>
                <p:cNvSpPr/>
                <p:nvPr/>
              </p:nvSpPr>
              <p:spPr bwMode="auto">
                <a:xfrm flipH="1" flipV="1">
                  <a:off x="3584" y="2719"/>
                  <a:ext cx="762" cy="8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0FF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4" name="Line 272">
                <a:extLst>
                  <a:ext uri="{FF2B5EF4-FFF2-40B4-BE49-F238E27FC236}">
                    <a16:creationId xmlns:a16="http://schemas.microsoft.com/office/drawing/2014/main" id="{1A0DD484-6F08-43FD-A79F-EDDAEB1A918B}"/>
                  </a:ext>
                </a:extLst>
              </p:cNvPr>
              <p:cNvSpPr>
                <a:spLocks noChangeShapeType="1"/>
              </p:cNvSpPr>
              <p:nvPr/>
            </p:nvSpPr>
            <p:spPr bwMode="auto">
              <a:xfrm>
                <a:off x="3668" y="956"/>
                <a:ext cx="377" cy="27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 name="Line 273">
                <a:extLst>
                  <a:ext uri="{FF2B5EF4-FFF2-40B4-BE49-F238E27FC236}">
                    <a16:creationId xmlns:a16="http://schemas.microsoft.com/office/drawing/2014/main" id="{B0C6AC38-381F-4ADC-B889-5F0E3FD39D21}"/>
                  </a:ext>
                </a:extLst>
              </p:cNvPr>
              <p:cNvSpPr>
                <a:spLocks noChangeShapeType="1"/>
              </p:cNvSpPr>
              <p:nvPr/>
            </p:nvSpPr>
            <p:spPr bwMode="auto">
              <a:xfrm flipH="1">
                <a:off x="3409" y="2131"/>
                <a:ext cx="155" cy="23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6" name="Line 274">
                <a:extLst>
                  <a:ext uri="{FF2B5EF4-FFF2-40B4-BE49-F238E27FC236}">
                    <a16:creationId xmlns:a16="http://schemas.microsoft.com/office/drawing/2014/main" id="{3DA38471-2AD6-4DAF-840A-E742EFCAFF34}"/>
                  </a:ext>
                </a:extLst>
              </p:cNvPr>
              <p:cNvSpPr>
                <a:spLocks noChangeShapeType="1"/>
              </p:cNvSpPr>
              <p:nvPr/>
            </p:nvSpPr>
            <p:spPr bwMode="auto">
              <a:xfrm flipH="1">
                <a:off x="3411" y="2259"/>
                <a:ext cx="65" cy="101"/>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 name="Line 275">
                <a:extLst>
                  <a:ext uri="{FF2B5EF4-FFF2-40B4-BE49-F238E27FC236}">
                    <a16:creationId xmlns:a16="http://schemas.microsoft.com/office/drawing/2014/main" id="{CF24BE44-CF14-437B-B000-DACD8F813647}"/>
                  </a:ext>
                </a:extLst>
              </p:cNvPr>
              <p:cNvSpPr>
                <a:spLocks noChangeShapeType="1"/>
              </p:cNvSpPr>
              <p:nvPr/>
            </p:nvSpPr>
            <p:spPr bwMode="auto">
              <a:xfrm flipV="1">
                <a:off x="3245" y="1089"/>
                <a:ext cx="611" cy="85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 name="Line 276">
                <a:extLst>
                  <a:ext uri="{FF2B5EF4-FFF2-40B4-BE49-F238E27FC236}">
                    <a16:creationId xmlns:a16="http://schemas.microsoft.com/office/drawing/2014/main" id="{6C8631D8-6D29-4A87-B507-683AB642690B}"/>
                  </a:ext>
                </a:extLst>
              </p:cNvPr>
              <p:cNvSpPr>
                <a:spLocks noChangeShapeType="1"/>
              </p:cNvSpPr>
              <p:nvPr/>
            </p:nvSpPr>
            <p:spPr bwMode="auto">
              <a:xfrm flipV="1">
                <a:off x="3490" y="1400"/>
                <a:ext cx="144" cy="200"/>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 name="Line 277">
                <a:extLst>
                  <a:ext uri="{FF2B5EF4-FFF2-40B4-BE49-F238E27FC236}">
                    <a16:creationId xmlns:a16="http://schemas.microsoft.com/office/drawing/2014/main" id="{BF52335E-E229-474D-83BB-7A92A4D91367}"/>
                  </a:ext>
                </a:extLst>
              </p:cNvPr>
              <p:cNvSpPr>
                <a:spLocks noChangeShapeType="1"/>
              </p:cNvSpPr>
              <p:nvPr/>
            </p:nvSpPr>
            <p:spPr bwMode="auto">
              <a:xfrm flipV="1">
                <a:off x="2953" y="1600"/>
                <a:ext cx="81" cy="8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 name="Line 278">
                <a:extLst>
                  <a:ext uri="{FF2B5EF4-FFF2-40B4-BE49-F238E27FC236}">
                    <a16:creationId xmlns:a16="http://schemas.microsoft.com/office/drawing/2014/main" id="{A06A4BF0-C213-4130-93B9-0C20E12DB137}"/>
                  </a:ext>
                </a:extLst>
              </p:cNvPr>
              <p:cNvSpPr>
                <a:spLocks noChangeShapeType="1"/>
              </p:cNvSpPr>
              <p:nvPr/>
            </p:nvSpPr>
            <p:spPr bwMode="auto">
              <a:xfrm flipV="1">
                <a:off x="3034" y="1089"/>
                <a:ext cx="822" cy="5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 name="Line 279">
                <a:extLst>
                  <a:ext uri="{FF2B5EF4-FFF2-40B4-BE49-F238E27FC236}">
                    <a16:creationId xmlns:a16="http://schemas.microsoft.com/office/drawing/2014/main" id="{145BD7F9-F645-4E6C-86B1-AC4B93E8C54A}"/>
                  </a:ext>
                </a:extLst>
              </p:cNvPr>
              <p:cNvSpPr>
                <a:spLocks noChangeShapeType="1"/>
              </p:cNvSpPr>
              <p:nvPr/>
            </p:nvSpPr>
            <p:spPr bwMode="auto">
              <a:xfrm flipH="1">
                <a:off x="3400" y="1280"/>
                <a:ext cx="152" cy="9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 name="Line 280">
                <a:extLst>
                  <a:ext uri="{FF2B5EF4-FFF2-40B4-BE49-F238E27FC236}">
                    <a16:creationId xmlns:a16="http://schemas.microsoft.com/office/drawing/2014/main" id="{D0121C24-CACD-4B3B-9846-7A1083A8F8F3}"/>
                  </a:ext>
                </a:extLst>
              </p:cNvPr>
              <p:cNvSpPr>
                <a:spLocks noChangeShapeType="1"/>
              </p:cNvSpPr>
              <p:nvPr/>
            </p:nvSpPr>
            <p:spPr bwMode="auto">
              <a:xfrm flipV="1">
                <a:off x="3045" y="1662"/>
                <a:ext cx="118" cy="10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3" name="Line 281">
                <a:extLst>
                  <a:ext uri="{FF2B5EF4-FFF2-40B4-BE49-F238E27FC236}">
                    <a16:creationId xmlns:a16="http://schemas.microsoft.com/office/drawing/2014/main" id="{79DE1363-420F-4493-83E4-D44FC2E95253}"/>
                  </a:ext>
                </a:extLst>
              </p:cNvPr>
              <p:cNvSpPr>
                <a:spLocks noChangeShapeType="1"/>
              </p:cNvSpPr>
              <p:nvPr/>
            </p:nvSpPr>
            <p:spPr bwMode="auto">
              <a:xfrm flipV="1">
                <a:off x="3156" y="1089"/>
                <a:ext cx="711" cy="578"/>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 name="Line 282">
                <a:extLst>
                  <a:ext uri="{FF2B5EF4-FFF2-40B4-BE49-F238E27FC236}">
                    <a16:creationId xmlns:a16="http://schemas.microsoft.com/office/drawing/2014/main" id="{02098ED5-7A4D-460F-9CBC-926DB89490A0}"/>
                  </a:ext>
                </a:extLst>
              </p:cNvPr>
              <p:cNvSpPr>
                <a:spLocks noChangeShapeType="1"/>
              </p:cNvSpPr>
              <p:nvPr/>
            </p:nvSpPr>
            <p:spPr bwMode="auto">
              <a:xfrm flipH="1">
                <a:off x="3434" y="1322"/>
                <a:ext cx="144" cy="122"/>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 name="Line 283">
                <a:extLst>
                  <a:ext uri="{FF2B5EF4-FFF2-40B4-BE49-F238E27FC236}">
                    <a16:creationId xmlns:a16="http://schemas.microsoft.com/office/drawing/2014/main" id="{DFCBDEFE-4334-4184-B692-DC514820CC90}"/>
                  </a:ext>
                </a:extLst>
              </p:cNvPr>
              <p:cNvSpPr>
                <a:spLocks noChangeShapeType="1"/>
              </p:cNvSpPr>
              <p:nvPr/>
            </p:nvSpPr>
            <p:spPr bwMode="auto">
              <a:xfrm flipV="1">
                <a:off x="3144" y="1733"/>
                <a:ext cx="112" cy="12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6" name="Line 284">
                <a:extLst>
                  <a:ext uri="{FF2B5EF4-FFF2-40B4-BE49-F238E27FC236}">
                    <a16:creationId xmlns:a16="http://schemas.microsoft.com/office/drawing/2014/main" id="{DBB8C8B8-215C-47FA-A297-F5A4BDE47EE8}"/>
                  </a:ext>
                </a:extLst>
              </p:cNvPr>
              <p:cNvSpPr>
                <a:spLocks noChangeShapeType="1"/>
              </p:cNvSpPr>
              <p:nvPr/>
            </p:nvSpPr>
            <p:spPr bwMode="auto">
              <a:xfrm flipV="1">
                <a:off x="3256" y="1100"/>
                <a:ext cx="589" cy="633"/>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 name="Line 285">
                <a:extLst>
                  <a:ext uri="{FF2B5EF4-FFF2-40B4-BE49-F238E27FC236}">
                    <a16:creationId xmlns:a16="http://schemas.microsoft.com/office/drawing/2014/main" id="{3ED9F371-0548-4FDA-9C1B-1BE7E13352E0}"/>
                  </a:ext>
                </a:extLst>
              </p:cNvPr>
              <p:cNvSpPr>
                <a:spLocks noChangeShapeType="1"/>
              </p:cNvSpPr>
              <p:nvPr/>
            </p:nvSpPr>
            <p:spPr bwMode="auto">
              <a:xfrm flipH="1">
                <a:off x="3478" y="1355"/>
                <a:ext cx="133" cy="140"/>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 name="Line 286">
                <a:extLst>
                  <a:ext uri="{FF2B5EF4-FFF2-40B4-BE49-F238E27FC236}">
                    <a16:creationId xmlns:a16="http://schemas.microsoft.com/office/drawing/2014/main" id="{8641FFF1-3653-4F7A-BAE2-C23591103B2F}"/>
                  </a:ext>
                </a:extLst>
              </p:cNvPr>
              <p:cNvSpPr>
                <a:spLocks noChangeShapeType="1"/>
              </p:cNvSpPr>
              <p:nvPr/>
            </p:nvSpPr>
            <p:spPr bwMode="auto">
              <a:xfrm flipV="1">
                <a:off x="3349" y="1867"/>
                <a:ext cx="96" cy="152"/>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9" name="Line 287">
                <a:extLst>
                  <a:ext uri="{FF2B5EF4-FFF2-40B4-BE49-F238E27FC236}">
                    <a16:creationId xmlns:a16="http://schemas.microsoft.com/office/drawing/2014/main" id="{DC43A5B0-9E99-49A5-AC40-007452970E25}"/>
                  </a:ext>
                </a:extLst>
              </p:cNvPr>
              <p:cNvSpPr>
                <a:spLocks noChangeShapeType="1"/>
              </p:cNvSpPr>
              <p:nvPr/>
            </p:nvSpPr>
            <p:spPr bwMode="auto">
              <a:xfrm flipV="1">
                <a:off x="3445" y="1100"/>
                <a:ext cx="411" cy="767"/>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0" name="Line 288">
                <a:extLst>
                  <a:ext uri="{FF2B5EF4-FFF2-40B4-BE49-F238E27FC236}">
                    <a16:creationId xmlns:a16="http://schemas.microsoft.com/office/drawing/2014/main" id="{A4FC5483-A97F-4797-974E-5698B30EE56D}"/>
                  </a:ext>
                </a:extLst>
              </p:cNvPr>
              <p:cNvSpPr>
                <a:spLocks noChangeShapeType="1"/>
              </p:cNvSpPr>
              <p:nvPr/>
            </p:nvSpPr>
            <p:spPr bwMode="auto">
              <a:xfrm flipH="1">
                <a:off x="3567" y="1433"/>
                <a:ext cx="108" cy="209"/>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 name="Line 289">
                <a:extLst>
                  <a:ext uri="{FF2B5EF4-FFF2-40B4-BE49-F238E27FC236}">
                    <a16:creationId xmlns:a16="http://schemas.microsoft.com/office/drawing/2014/main" id="{2B57E2AC-BF7C-47E2-A5B8-A934B87B0220}"/>
                  </a:ext>
                </a:extLst>
              </p:cNvPr>
              <p:cNvSpPr>
                <a:spLocks noChangeShapeType="1"/>
              </p:cNvSpPr>
              <p:nvPr/>
            </p:nvSpPr>
            <p:spPr bwMode="auto">
              <a:xfrm flipV="1">
                <a:off x="3461" y="1944"/>
                <a:ext cx="73" cy="136"/>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2" name="Line 290">
                <a:extLst>
                  <a:ext uri="{FF2B5EF4-FFF2-40B4-BE49-F238E27FC236}">
                    <a16:creationId xmlns:a16="http://schemas.microsoft.com/office/drawing/2014/main" id="{20D3284F-F01C-4E72-8CCE-F260D3ED47C5}"/>
                  </a:ext>
                </a:extLst>
              </p:cNvPr>
              <p:cNvSpPr>
                <a:spLocks noChangeShapeType="1"/>
              </p:cNvSpPr>
              <p:nvPr/>
            </p:nvSpPr>
            <p:spPr bwMode="auto">
              <a:xfrm flipV="1">
                <a:off x="3534" y="1100"/>
                <a:ext cx="333" cy="844"/>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3" name="Line 291">
                <a:extLst>
                  <a:ext uri="{FF2B5EF4-FFF2-40B4-BE49-F238E27FC236}">
                    <a16:creationId xmlns:a16="http://schemas.microsoft.com/office/drawing/2014/main" id="{89860CF6-FA25-44A0-B871-8035BA1C457E}"/>
                  </a:ext>
                </a:extLst>
              </p:cNvPr>
              <p:cNvSpPr>
                <a:spLocks noChangeShapeType="1"/>
              </p:cNvSpPr>
              <p:nvPr/>
            </p:nvSpPr>
            <p:spPr bwMode="auto">
              <a:xfrm flipH="1">
                <a:off x="3671" y="1467"/>
                <a:ext cx="52" cy="133"/>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4" name="Line 292">
                <a:extLst>
                  <a:ext uri="{FF2B5EF4-FFF2-40B4-BE49-F238E27FC236}">
                    <a16:creationId xmlns:a16="http://schemas.microsoft.com/office/drawing/2014/main" id="{62F5F30F-3430-47A4-B803-5DE837145D25}"/>
                  </a:ext>
                </a:extLst>
              </p:cNvPr>
              <p:cNvSpPr>
                <a:spLocks noChangeShapeType="1"/>
              </p:cNvSpPr>
              <p:nvPr/>
            </p:nvSpPr>
            <p:spPr bwMode="auto">
              <a:xfrm flipV="1">
                <a:off x="3557" y="2011"/>
                <a:ext cx="66" cy="13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 name="Line 293">
                <a:extLst>
                  <a:ext uri="{FF2B5EF4-FFF2-40B4-BE49-F238E27FC236}">
                    <a16:creationId xmlns:a16="http://schemas.microsoft.com/office/drawing/2014/main" id="{E221588E-5779-429E-B8E3-4F33686A5CDB}"/>
                  </a:ext>
                </a:extLst>
              </p:cNvPr>
              <p:cNvSpPr>
                <a:spLocks noChangeShapeType="1"/>
              </p:cNvSpPr>
              <p:nvPr/>
            </p:nvSpPr>
            <p:spPr bwMode="auto">
              <a:xfrm flipV="1">
                <a:off x="3623" y="1100"/>
                <a:ext cx="244" cy="911"/>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6" name="Line 294">
                <a:extLst>
                  <a:ext uri="{FF2B5EF4-FFF2-40B4-BE49-F238E27FC236}">
                    <a16:creationId xmlns:a16="http://schemas.microsoft.com/office/drawing/2014/main" id="{BC7A2DAE-A1CE-4DF2-BA63-638C5544E8CE}"/>
                  </a:ext>
                </a:extLst>
              </p:cNvPr>
              <p:cNvSpPr>
                <a:spLocks noChangeShapeType="1"/>
              </p:cNvSpPr>
              <p:nvPr/>
            </p:nvSpPr>
            <p:spPr bwMode="auto">
              <a:xfrm flipV="1">
                <a:off x="3711" y="1487"/>
                <a:ext cx="53" cy="204"/>
              </a:xfrm>
              <a:prstGeom prst="line">
                <a:avLst/>
              </a:prstGeom>
              <a:noFill/>
              <a:ln w="9525">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0" name="Text Box 297">
              <a:extLst>
                <a:ext uri="{FF2B5EF4-FFF2-40B4-BE49-F238E27FC236}">
                  <a16:creationId xmlns:a16="http://schemas.microsoft.com/office/drawing/2014/main" id="{67CDCD0A-8449-45C8-982D-7808E8CBB785}"/>
                </a:ext>
              </a:extLst>
            </p:cNvPr>
            <p:cNvSpPr txBox="1">
              <a:spLocks noChangeArrowheads="1"/>
            </p:cNvSpPr>
            <p:nvPr/>
          </p:nvSpPr>
          <p:spPr bwMode="auto">
            <a:xfrm>
              <a:off x="5470356" y="3724423"/>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i="1">
                  <a:latin typeface="Times New Roman" panose="02020603050405020304" pitchFamily="18" charset="0"/>
                  <a:cs typeface="Times New Roman" panose="02020603050405020304" pitchFamily="18" charset="0"/>
                </a:rPr>
                <a:t>n</a:t>
              </a:r>
            </a:p>
          </p:txBody>
        </p:sp>
        <p:sp>
          <p:nvSpPr>
            <p:cNvPr id="301" name="Text Box 298">
              <a:extLst>
                <a:ext uri="{FF2B5EF4-FFF2-40B4-BE49-F238E27FC236}">
                  <a16:creationId xmlns:a16="http://schemas.microsoft.com/office/drawing/2014/main" id="{6A0291DE-2350-4D5E-BE14-D147B71BD9E4}"/>
                </a:ext>
              </a:extLst>
            </p:cNvPr>
            <p:cNvSpPr txBox="1">
              <a:spLocks noChangeArrowheads="1"/>
            </p:cNvSpPr>
            <p:nvPr/>
          </p:nvSpPr>
          <p:spPr bwMode="auto">
            <a:xfrm>
              <a:off x="5470356" y="4097486"/>
              <a:ext cx="492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i="1">
                  <a:latin typeface="Times New Roman" panose="02020603050405020304" pitchFamily="18" charset="0"/>
                  <a:cs typeface="Times New Roman" panose="02020603050405020304" pitchFamily="18" charset="0"/>
                </a:rPr>
                <a:t>n</a:t>
              </a:r>
              <a:r>
                <a:rPr kumimoji="1" lang="en-US" altLang="zh-CN" i="1" baseline="-25000">
                  <a:latin typeface="Times New Roman" panose="02020603050405020304" pitchFamily="18" charset="0"/>
                  <a:cs typeface="Times New Roman" panose="02020603050405020304" pitchFamily="18" charset="0"/>
                </a:rPr>
                <a:t>0</a:t>
              </a:r>
              <a:endParaRPr kumimoji="1" lang="en-US" altLang="zh-CN" i="1">
                <a:latin typeface="Times New Roman" panose="02020603050405020304" pitchFamily="18" charset="0"/>
                <a:cs typeface="Times New Roman" panose="02020603050405020304" pitchFamily="18" charset="0"/>
              </a:endParaRPr>
            </a:p>
          </p:txBody>
        </p:sp>
        <p:sp>
          <p:nvSpPr>
            <p:cNvPr id="302" name="Text Box 299">
              <a:extLst>
                <a:ext uri="{FF2B5EF4-FFF2-40B4-BE49-F238E27FC236}">
                  <a16:creationId xmlns:a16="http://schemas.microsoft.com/office/drawing/2014/main" id="{9F337540-28D4-4ED5-A94B-34169D4577A4}"/>
                </a:ext>
              </a:extLst>
            </p:cNvPr>
            <p:cNvSpPr txBox="1">
              <a:spLocks noChangeArrowheads="1"/>
            </p:cNvSpPr>
            <p:nvPr/>
          </p:nvSpPr>
          <p:spPr bwMode="auto">
            <a:xfrm>
              <a:off x="5465594" y="3324373"/>
              <a:ext cx="492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CN" i="1" dirty="0">
                  <a:latin typeface="Times New Roman" panose="02020603050405020304" pitchFamily="18" charset="0"/>
                  <a:cs typeface="Times New Roman" panose="02020603050405020304" pitchFamily="18" charset="0"/>
                </a:rPr>
                <a:t>n</a:t>
              </a:r>
              <a:r>
                <a:rPr kumimoji="1" lang="en-US" altLang="zh-CN" i="1" baseline="-25000" dirty="0">
                  <a:latin typeface="Times New Roman" panose="02020603050405020304" pitchFamily="18" charset="0"/>
                  <a:cs typeface="Times New Roman" panose="02020603050405020304" pitchFamily="18" charset="0"/>
                </a:rPr>
                <a:t>0</a:t>
              </a:r>
              <a:endParaRPr kumimoji="1" lang="en-US" altLang="zh-CN" i="1" dirty="0">
                <a:latin typeface="Times New Roman" panose="02020603050405020304" pitchFamily="18" charset="0"/>
                <a:cs typeface="Times New Roman" panose="02020603050405020304" pitchFamily="18" charset="0"/>
              </a:endParaRPr>
            </a:p>
          </p:txBody>
        </p:sp>
        <p:sp>
          <p:nvSpPr>
            <p:cNvPr id="303" name="Text Box 301">
              <a:extLst>
                <a:ext uri="{FF2B5EF4-FFF2-40B4-BE49-F238E27FC236}">
                  <a16:creationId xmlns:a16="http://schemas.microsoft.com/office/drawing/2014/main" id="{D2E48331-58ED-4FA5-A246-9CFCD0C62090}"/>
                </a:ext>
              </a:extLst>
            </p:cNvPr>
            <p:cNvSpPr txBox="1">
              <a:spLocks noChangeArrowheads="1"/>
            </p:cNvSpPr>
            <p:nvPr/>
          </p:nvSpPr>
          <p:spPr bwMode="auto">
            <a:xfrm>
              <a:off x="5859294" y="3772048"/>
              <a:ext cx="4127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zh-CN" altLang="en-US" i="1">
                  <a:latin typeface="Times New Roman" panose="02020603050405020304" pitchFamily="18" charset="0"/>
                  <a:cs typeface="Times New Roman" panose="02020603050405020304" pitchFamily="18" charset="0"/>
                  <a:sym typeface="Symbol" panose="05050102010706020507" pitchFamily="18" charset="2"/>
                </a:rPr>
                <a:t></a:t>
              </a:r>
              <a:endParaRPr kumimoji="1" lang="zh-CN" altLang="en-US" i="1">
                <a:latin typeface="Times New Roman" panose="02020603050405020304" pitchFamily="18" charset="0"/>
                <a:cs typeface="Times New Roman" panose="02020603050405020304" pitchFamily="18" charset="0"/>
              </a:endParaRPr>
            </a:p>
          </p:txBody>
        </p:sp>
        <p:sp>
          <p:nvSpPr>
            <p:cNvPr id="304" name="Line 302">
              <a:extLst>
                <a:ext uri="{FF2B5EF4-FFF2-40B4-BE49-F238E27FC236}">
                  <a16:creationId xmlns:a16="http://schemas.microsoft.com/office/drawing/2014/main" id="{9EB2149B-2F1D-45FB-B4E6-FF110221BC61}"/>
                </a:ext>
              </a:extLst>
            </p:cNvPr>
            <p:cNvSpPr>
              <a:spLocks noChangeShapeType="1"/>
            </p:cNvSpPr>
            <p:nvPr/>
          </p:nvSpPr>
          <p:spPr bwMode="auto">
            <a:xfrm flipV="1">
              <a:off x="8524706" y="3746648"/>
              <a:ext cx="317500"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 name="Line 303">
              <a:extLst>
                <a:ext uri="{FF2B5EF4-FFF2-40B4-BE49-F238E27FC236}">
                  <a16:creationId xmlns:a16="http://schemas.microsoft.com/office/drawing/2014/main" id="{C8E68166-EB29-4860-823F-95B26474EDF6}"/>
                </a:ext>
              </a:extLst>
            </p:cNvPr>
            <p:cNvSpPr>
              <a:spLocks noChangeShapeType="1"/>
            </p:cNvSpPr>
            <p:nvPr/>
          </p:nvSpPr>
          <p:spPr bwMode="auto">
            <a:xfrm flipV="1">
              <a:off x="8519944" y="4195911"/>
              <a:ext cx="317500"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6" name="Line 304">
              <a:extLst>
                <a:ext uri="{FF2B5EF4-FFF2-40B4-BE49-F238E27FC236}">
                  <a16:creationId xmlns:a16="http://schemas.microsoft.com/office/drawing/2014/main" id="{55DB70F6-6B66-4BD8-9F55-ADEBE1899E3D}"/>
                </a:ext>
              </a:extLst>
            </p:cNvPr>
            <p:cNvSpPr>
              <a:spLocks noChangeShapeType="1"/>
            </p:cNvSpPr>
            <p:nvPr/>
          </p:nvSpPr>
          <p:spPr bwMode="auto">
            <a:xfrm>
              <a:off x="8685044" y="3746648"/>
              <a:ext cx="0" cy="458788"/>
            </a:xfrm>
            <a:prstGeom prst="line">
              <a:avLst/>
            </a:prstGeom>
            <a:noFill/>
            <a:ln w="31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 name="Text Box 305">
              <a:extLst>
                <a:ext uri="{FF2B5EF4-FFF2-40B4-BE49-F238E27FC236}">
                  <a16:creationId xmlns:a16="http://schemas.microsoft.com/office/drawing/2014/main" id="{0A698D2F-D2AF-4BBB-B1AE-7D983D919E00}"/>
                </a:ext>
              </a:extLst>
            </p:cNvPr>
            <p:cNvSpPr txBox="1">
              <a:spLocks noChangeArrowheads="1"/>
            </p:cNvSpPr>
            <p:nvPr/>
          </p:nvSpPr>
          <p:spPr bwMode="auto">
            <a:xfrm>
              <a:off x="8664406" y="3779748"/>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i="1" dirty="0">
                  <a:latin typeface="Times New Roman" panose="02020603050405020304" pitchFamily="18" charset="0"/>
                  <a:cs typeface="Times New Roman" panose="02020603050405020304" pitchFamily="18" charset="0"/>
                </a:rPr>
                <a:t>h</a:t>
              </a:r>
            </a:p>
          </p:txBody>
        </p:sp>
        <p:sp>
          <p:nvSpPr>
            <p:cNvPr id="308" name="Line 307">
              <a:extLst>
                <a:ext uri="{FF2B5EF4-FFF2-40B4-BE49-F238E27FC236}">
                  <a16:creationId xmlns:a16="http://schemas.microsoft.com/office/drawing/2014/main" id="{B57EB566-9C7E-42B9-A765-9496B6E1C470}"/>
                </a:ext>
              </a:extLst>
            </p:cNvPr>
            <p:cNvSpPr>
              <a:spLocks noChangeShapeType="1"/>
            </p:cNvSpPr>
            <p:nvPr/>
          </p:nvSpPr>
          <p:spPr bwMode="auto">
            <a:xfrm flipH="1" flipV="1">
              <a:off x="7921456" y="3746648"/>
              <a:ext cx="73025" cy="300038"/>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 name="Line 255">
              <a:extLst>
                <a:ext uri="{FF2B5EF4-FFF2-40B4-BE49-F238E27FC236}">
                  <a16:creationId xmlns:a16="http://schemas.microsoft.com/office/drawing/2014/main" id="{D844BCE8-954F-4DC4-BDAD-17851D101409}"/>
                </a:ext>
              </a:extLst>
            </p:cNvPr>
            <p:cNvSpPr>
              <a:spLocks noChangeShapeType="1"/>
            </p:cNvSpPr>
            <p:nvPr/>
          </p:nvSpPr>
          <p:spPr bwMode="auto">
            <a:xfrm flipH="1">
              <a:off x="6161713" y="2651274"/>
              <a:ext cx="779463" cy="110172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 name="Line 256">
              <a:extLst>
                <a:ext uri="{FF2B5EF4-FFF2-40B4-BE49-F238E27FC236}">
                  <a16:creationId xmlns:a16="http://schemas.microsoft.com/office/drawing/2014/main" id="{44C28D34-0F1A-4E67-97B2-915E0D4260C6}"/>
                </a:ext>
              </a:extLst>
            </p:cNvPr>
            <p:cNvSpPr>
              <a:spLocks noChangeShapeType="1"/>
            </p:cNvSpPr>
            <p:nvPr/>
          </p:nvSpPr>
          <p:spPr bwMode="auto">
            <a:xfrm flipH="1">
              <a:off x="6524456" y="2840321"/>
              <a:ext cx="287337" cy="409474"/>
            </a:xfrm>
            <a:prstGeom prst="line">
              <a:avLst/>
            </a:prstGeom>
            <a:noFill/>
            <a:ln w="9525">
              <a:solidFill>
                <a:srgbClr val="FF00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anim calcmode="lin" valueType="num">
                                      <p:cBhvr>
                                        <p:cTn id="8" dur="500" fill="hold"/>
                                        <p:tgtEl>
                                          <p:spTgt spid="141"/>
                                        </p:tgtEl>
                                        <p:attrNameLst>
                                          <p:attrName>ppt_x</p:attrName>
                                        </p:attrNameLst>
                                      </p:cBhvr>
                                      <p:tavLst>
                                        <p:tav tm="0">
                                          <p:val>
                                            <p:strVal val="#ppt_x"/>
                                          </p:val>
                                        </p:tav>
                                        <p:tav tm="100000">
                                          <p:val>
                                            <p:strVal val="#ppt_x"/>
                                          </p:val>
                                        </p:tav>
                                      </p:tavLst>
                                    </p:anim>
                                    <p:anim calcmode="lin" valueType="num">
                                      <p:cBhvr>
                                        <p:cTn id="9" dur="5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6"/>
                                        </p:tgtEl>
                                        <p:attrNameLst>
                                          <p:attrName>style.visibility</p:attrName>
                                        </p:attrNameLst>
                                      </p:cBhvr>
                                      <p:to>
                                        <p:strVal val="visible"/>
                                      </p:to>
                                    </p:set>
                                    <p:animEffect transition="in" filter="wipe(left)">
                                      <p:cBhvr>
                                        <p:cTn id="14" dur="500"/>
                                        <p:tgtEl>
                                          <p:spTgt spid="136"/>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wipe(left)">
                                      <p:cBhvr>
                                        <p:cTn id="18" dur="500"/>
                                        <p:tgtEl>
                                          <p:spTgt spid="1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500"/>
                                        <p:tgtEl>
                                          <p:spTgt spid="138"/>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wipe(left)">
                                      <p:cBhvr>
                                        <p:cTn id="32" dur="500"/>
                                        <p:tgtEl>
                                          <p:spTgt spid="139"/>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left)">
                                      <p:cBhvr>
                                        <p:cTn id="41" dur="500"/>
                                        <p:tgtEl>
                                          <p:spTgt spid="140"/>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8" grpId="0"/>
      <p:bldP spid="139" grpId="0"/>
      <p:bldP spid="1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多光束干涉场的特点</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7</a:t>
            </a:fld>
            <a:endParaRPr lang="en-US" altLang="zh-CN" dirty="0"/>
          </a:p>
        </p:txBody>
      </p:sp>
      <p:graphicFrame>
        <p:nvGraphicFramePr>
          <p:cNvPr id="141" name="对象 140"/>
          <p:cNvGraphicFramePr>
            <a:graphicFrameLocks noChangeAspect="1"/>
          </p:cNvGraphicFramePr>
          <p:nvPr/>
        </p:nvGraphicFramePr>
        <p:xfrm>
          <a:off x="3771900" y="1752104"/>
          <a:ext cx="1600200" cy="812800"/>
        </p:xfrm>
        <a:graphic>
          <a:graphicData uri="http://schemas.openxmlformats.org/presentationml/2006/ole">
            <mc:AlternateContent xmlns:mc="http://schemas.openxmlformats.org/markup-compatibility/2006">
              <mc:Choice xmlns:v="urn:schemas-microsoft-com:vml" Requires="v">
                <p:oleObj spid="_x0000_s104468" name="Equation" r:id="rId4" imgW="19812000" imgH="10058400" progId="Equation.DSMT4">
                  <p:embed/>
                </p:oleObj>
              </mc:Choice>
              <mc:Fallback>
                <p:oleObj name="Equation" r:id="rId4" imgW="19812000" imgH="10058400" progId="Equation.DSMT4">
                  <p:embed/>
                  <p:pic>
                    <p:nvPicPr>
                      <p:cNvPr id="0" name="图片 72880"/>
                      <p:cNvPicPr>
                        <a:picLocks noChangeAspect="1" noChangeArrowheads="1"/>
                      </p:cNvPicPr>
                      <p:nvPr/>
                    </p:nvPicPr>
                    <p:blipFill>
                      <a:blip r:embed="rId5"/>
                      <a:srcRect/>
                      <a:stretch>
                        <a:fillRect/>
                      </a:stretch>
                    </p:blipFill>
                    <p:spPr bwMode="auto">
                      <a:xfrm>
                        <a:off x="3771900" y="1752104"/>
                        <a:ext cx="16002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 name="TextBox 141"/>
          <p:cNvSpPr txBox="1"/>
          <p:nvPr/>
        </p:nvSpPr>
        <p:spPr>
          <a:xfrm>
            <a:off x="159148" y="1218431"/>
            <a:ext cx="8805340" cy="461665"/>
          </a:xfrm>
          <a:prstGeom prst="rect">
            <a:avLst/>
          </a:prstGeom>
          <a:noFill/>
        </p:spPr>
        <p:txBody>
          <a:bodyPr wrap="square" rtlCol="0">
            <a:spAutoFit/>
          </a:bodyPr>
          <a:lstStyle/>
          <a:p>
            <a:pPr algn="just"/>
            <a:r>
              <a:rPr lang="en-US" altLang="zh-CN" sz="2400" b="1" dirty="0">
                <a:solidFill>
                  <a:schemeClr val="tx2"/>
                </a:solidFill>
              </a:rPr>
              <a:t>1</a:t>
            </a:r>
            <a:r>
              <a:rPr lang="zh-CN" altLang="en-US" sz="2400" b="1" dirty="0">
                <a:solidFill>
                  <a:schemeClr val="tx2"/>
                </a:solidFill>
              </a:rPr>
              <a:t>）反射光和透射光的干涉条纹是互补的：</a:t>
            </a:r>
          </a:p>
        </p:txBody>
      </p:sp>
      <p:grpSp>
        <p:nvGrpSpPr>
          <p:cNvPr id="2" name="组合 1"/>
          <p:cNvGrpSpPr/>
          <p:nvPr/>
        </p:nvGrpSpPr>
        <p:grpSpPr>
          <a:xfrm>
            <a:off x="611560" y="3594968"/>
            <a:ext cx="7200800" cy="1346200"/>
            <a:chOff x="611560" y="3594968"/>
            <a:chExt cx="7200800" cy="1346200"/>
          </a:xfrm>
        </p:grpSpPr>
        <p:graphicFrame>
          <p:nvGraphicFramePr>
            <p:cNvPr id="143" name="对象 142"/>
            <p:cNvGraphicFramePr>
              <a:graphicFrameLocks noChangeAspect="1"/>
            </p:cNvGraphicFramePr>
            <p:nvPr/>
          </p:nvGraphicFramePr>
          <p:xfrm>
            <a:off x="2483768" y="3850258"/>
            <a:ext cx="1709737" cy="879475"/>
          </p:xfrm>
          <a:graphic>
            <a:graphicData uri="http://schemas.openxmlformats.org/presentationml/2006/ole">
              <mc:AlternateContent xmlns:mc="http://schemas.openxmlformats.org/markup-compatibility/2006">
                <mc:Choice xmlns:v="urn:schemas-microsoft-com:vml" Requires="v">
                  <p:oleObj spid="_x0000_s104469" name="Equation" r:id="rId6" imgW="21640800" imgH="10363200" progId="Equation.DSMT4">
                    <p:embed/>
                  </p:oleObj>
                </mc:Choice>
                <mc:Fallback>
                  <p:oleObj name="Equation" r:id="rId6" imgW="21640800" imgH="10363200" progId="Equation.DSMT4">
                    <p:embed/>
                    <p:pic>
                      <p:nvPicPr>
                        <p:cNvPr id="0" name="图片 72881"/>
                        <p:cNvPicPr>
                          <a:picLocks noChangeAspect="1" noChangeArrowheads="1"/>
                        </p:cNvPicPr>
                        <p:nvPr/>
                      </p:nvPicPr>
                      <p:blipFill>
                        <a:blip r:embed="rId7"/>
                        <a:srcRect/>
                        <a:stretch>
                          <a:fillRect/>
                        </a:stretch>
                      </p:blipFill>
                      <p:spPr bwMode="auto">
                        <a:xfrm>
                          <a:off x="2483768" y="3850258"/>
                          <a:ext cx="1709737" cy="879475"/>
                        </a:xfrm>
                        <a:prstGeom prst="rect">
                          <a:avLst/>
                        </a:prstGeom>
                        <a:noFill/>
                        <a:ln>
                          <a:noFill/>
                        </a:ln>
                        <a:effectLst/>
                      </p:spPr>
                    </p:pic>
                  </p:oleObj>
                </mc:Fallback>
              </mc:AlternateContent>
            </a:graphicData>
          </a:graphic>
        </p:graphicFrame>
        <p:graphicFrame>
          <p:nvGraphicFramePr>
            <p:cNvPr id="146" name="对象 145"/>
            <p:cNvGraphicFramePr>
              <a:graphicFrameLocks noChangeAspect="1"/>
            </p:cNvGraphicFramePr>
            <p:nvPr/>
          </p:nvGraphicFramePr>
          <p:xfrm>
            <a:off x="5934347" y="3594968"/>
            <a:ext cx="1878013" cy="1346200"/>
          </p:xfrm>
          <a:graphic>
            <a:graphicData uri="http://schemas.openxmlformats.org/presentationml/2006/ole">
              <mc:AlternateContent xmlns:mc="http://schemas.openxmlformats.org/markup-compatibility/2006">
                <mc:Choice xmlns:v="urn:schemas-microsoft-com:vml" Requires="v">
                  <p:oleObj spid="_x0000_s104470" name="Equation" r:id="rId8" imgW="23774400" imgH="15849600" progId="Equation.DSMT4">
                    <p:embed/>
                  </p:oleObj>
                </mc:Choice>
                <mc:Fallback>
                  <p:oleObj name="Equation" r:id="rId8" imgW="23774400" imgH="15849600" progId="Equation.DSMT4">
                    <p:embed/>
                    <p:pic>
                      <p:nvPicPr>
                        <p:cNvPr id="0" name="图片 72882"/>
                        <p:cNvPicPr>
                          <a:picLocks noChangeAspect="1" noChangeArrowheads="1"/>
                        </p:cNvPicPr>
                        <p:nvPr/>
                      </p:nvPicPr>
                      <p:blipFill>
                        <a:blip r:embed="rId9"/>
                        <a:srcRect/>
                        <a:stretch>
                          <a:fillRect/>
                        </a:stretch>
                      </p:blipFill>
                      <p:spPr bwMode="auto">
                        <a:xfrm>
                          <a:off x="5934347" y="3594968"/>
                          <a:ext cx="1878013"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 name="TextBox 146"/>
            <p:cNvSpPr txBox="1"/>
            <p:nvPr/>
          </p:nvSpPr>
          <p:spPr>
            <a:xfrm>
              <a:off x="611560" y="3836020"/>
              <a:ext cx="6336704" cy="461665"/>
            </a:xfrm>
            <a:prstGeom prst="rect">
              <a:avLst/>
            </a:prstGeom>
            <a:noFill/>
          </p:spPr>
          <p:txBody>
            <a:bodyPr wrap="square" rtlCol="0">
              <a:spAutoFit/>
            </a:bodyPr>
            <a:lstStyle/>
            <a:p>
              <a:r>
                <a:rPr lang="zh-CN" altLang="en-US" sz="2400" b="1" dirty="0">
                  <a:solidFill>
                    <a:schemeClr val="tx2"/>
                  </a:solidFill>
                </a:rPr>
                <a:t>亮纹条件：                         亮纹强度：</a:t>
              </a:r>
            </a:p>
          </p:txBody>
        </p:sp>
        <p:sp>
          <p:nvSpPr>
            <p:cNvPr id="148" name="TextBox 147"/>
            <p:cNvSpPr txBox="1"/>
            <p:nvPr/>
          </p:nvSpPr>
          <p:spPr>
            <a:xfrm>
              <a:off x="611560" y="4268068"/>
              <a:ext cx="5472608" cy="461665"/>
            </a:xfrm>
            <a:prstGeom prst="rect">
              <a:avLst/>
            </a:prstGeom>
            <a:noFill/>
          </p:spPr>
          <p:txBody>
            <a:bodyPr wrap="square" rtlCol="0">
              <a:spAutoFit/>
            </a:bodyPr>
            <a:lstStyle/>
            <a:p>
              <a:r>
                <a:rPr lang="zh-CN" altLang="en-US" sz="2400" b="1" dirty="0">
                  <a:solidFill>
                    <a:schemeClr val="tx2"/>
                  </a:solidFill>
                </a:rPr>
                <a:t>暗纹条件：                         暗纹强度：</a:t>
              </a:r>
            </a:p>
          </p:txBody>
        </p:sp>
      </p:grpSp>
      <p:sp>
        <p:nvSpPr>
          <p:cNvPr id="149" name="TextBox 148"/>
          <p:cNvSpPr txBox="1"/>
          <p:nvPr/>
        </p:nvSpPr>
        <p:spPr>
          <a:xfrm>
            <a:off x="611560" y="3356992"/>
            <a:ext cx="1867565" cy="461665"/>
          </a:xfrm>
          <a:prstGeom prst="rect">
            <a:avLst/>
          </a:prstGeom>
          <a:noFill/>
        </p:spPr>
        <p:txBody>
          <a:bodyPr wrap="square" rtlCol="0">
            <a:spAutoFit/>
          </a:bodyPr>
          <a:lstStyle/>
          <a:p>
            <a:pPr algn="just"/>
            <a:r>
              <a:rPr lang="zh-CN" altLang="en-US" sz="2400" b="1" dirty="0">
                <a:solidFill>
                  <a:srgbClr val="2E03CD"/>
                </a:solidFill>
              </a:rPr>
              <a:t>对反射光：</a:t>
            </a:r>
          </a:p>
        </p:txBody>
      </p:sp>
      <p:sp>
        <p:nvSpPr>
          <p:cNvPr id="150" name="TextBox 149"/>
          <p:cNvSpPr txBox="1"/>
          <p:nvPr/>
        </p:nvSpPr>
        <p:spPr>
          <a:xfrm>
            <a:off x="159148" y="2679303"/>
            <a:ext cx="8805340" cy="461665"/>
          </a:xfrm>
          <a:prstGeom prst="rect">
            <a:avLst/>
          </a:prstGeom>
          <a:noFill/>
        </p:spPr>
        <p:txBody>
          <a:bodyPr wrap="square" rtlCol="0">
            <a:spAutoFit/>
          </a:bodyPr>
          <a:lstStyle/>
          <a:p>
            <a:pPr algn="just"/>
            <a:r>
              <a:rPr lang="en-US" altLang="zh-CN" sz="2400" b="1" dirty="0">
                <a:solidFill>
                  <a:schemeClr val="tx2"/>
                </a:solidFill>
              </a:rPr>
              <a:t>2</a:t>
            </a:r>
            <a:r>
              <a:rPr lang="zh-CN" altLang="en-US" sz="2400" b="1" dirty="0">
                <a:solidFill>
                  <a:schemeClr val="tx2"/>
                </a:solidFill>
              </a:rPr>
              <a:t>）亮纹和暗纹条件：</a:t>
            </a:r>
          </a:p>
        </p:txBody>
      </p:sp>
      <p:sp>
        <p:nvSpPr>
          <p:cNvPr id="155" name="TextBox 154"/>
          <p:cNvSpPr txBox="1"/>
          <p:nvPr/>
        </p:nvSpPr>
        <p:spPr>
          <a:xfrm>
            <a:off x="611560" y="4869160"/>
            <a:ext cx="1867565" cy="461665"/>
          </a:xfrm>
          <a:prstGeom prst="rect">
            <a:avLst/>
          </a:prstGeom>
          <a:noFill/>
        </p:spPr>
        <p:txBody>
          <a:bodyPr wrap="square" rtlCol="0">
            <a:spAutoFit/>
          </a:bodyPr>
          <a:lstStyle/>
          <a:p>
            <a:pPr algn="just"/>
            <a:r>
              <a:rPr lang="zh-CN" altLang="en-US" sz="2400" b="1" dirty="0">
                <a:solidFill>
                  <a:srgbClr val="2E03CD"/>
                </a:solidFill>
              </a:rPr>
              <a:t>对透射光：</a:t>
            </a:r>
          </a:p>
        </p:txBody>
      </p:sp>
      <p:grpSp>
        <p:nvGrpSpPr>
          <p:cNvPr id="3" name="组合 2"/>
          <p:cNvGrpSpPr/>
          <p:nvPr/>
        </p:nvGrpSpPr>
        <p:grpSpPr>
          <a:xfrm>
            <a:off x="611560" y="5164857"/>
            <a:ext cx="7184379" cy="1360487"/>
            <a:chOff x="611560" y="5164857"/>
            <a:chExt cx="7184379" cy="1360487"/>
          </a:xfrm>
        </p:grpSpPr>
        <p:graphicFrame>
          <p:nvGraphicFramePr>
            <p:cNvPr id="151" name="对象 150"/>
            <p:cNvGraphicFramePr>
              <a:graphicFrameLocks noChangeAspect="1"/>
            </p:cNvGraphicFramePr>
            <p:nvPr/>
          </p:nvGraphicFramePr>
          <p:xfrm>
            <a:off x="2520950" y="5373216"/>
            <a:ext cx="1636713" cy="930275"/>
          </p:xfrm>
          <a:graphic>
            <a:graphicData uri="http://schemas.openxmlformats.org/presentationml/2006/ole">
              <mc:AlternateContent xmlns:mc="http://schemas.openxmlformats.org/markup-compatibility/2006">
                <mc:Choice xmlns:v="urn:schemas-microsoft-com:vml" Requires="v">
                  <p:oleObj spid="_x0000_s104471" name="Equation" r:id="rId10" imgW="20726400" imgH="10972800" progId="Equation.DSMT4">
                    <p:embed/>
                  </p:oleObj>
                </mc:Choice>
                <mc:Fallback>
                  <p:oleObj name="Equation" r:id="rId10" imgW="20726400" imgH="10972800" progId="Equation.DSMT4">
                    <p:embed/>
                    <p:pic>
                      <p:nvPicPr>
                        <p:cNvPr id="0" name="图片 72883"/>
                        <p:cNvPicPr>
                          <a:picLocks noChangeAspect="1" noChangeArrowheads="1"/>
                        </p:cNvPicPr>
                        <p:nvPr/>
                      </p:nvPicPr>
                      <p:blipFill>
                        <a:blip r:embed="rId11"/>
                        <a:srcRect/>
                        <a:stretch>
                          <a:fillRect/>
                        </a:stretch>
                      </p:blipFill>
                      <p:spPr bwMode="auto">
                        <a:xfrm>
                          <a:off x="2520950" y="5373216"/>
                          <a:ext cx="1636713" cy="930275"/>
                        </a:xfrm>
                        <a:prstGeom prst="rect">
                          <a:avLst/>
                        </a:prstGeom>
                        <a:noFill/>
                        <a:ln>
                          <a:noFill/>
                        </a:ln>
                        <a:effectLst/>
                      </p:spPr>
                    </p:pic>
                  </p:oleObj>
                </mc:Fallback>
              </mc:AlternateContent>
            </a:graphicData>
          </a:graphic>
        </p:graphicFrame>
        <p:sp>
          <p:nvSpPr>
            <p:cNvPr id="153" name="TextBox 152"/>
            <p:cNvSpPr txBox="1"/>
            <p:nvPr/>
          </p:nvSpPr>
          <p:spPr>
            <a:xfrm>
              <a:off x="611560" y="5348188"/>
              <a:ext cx="6336704" cy="461665"/>
            </a:xfrm>
            <a:prstGeom prst="rect">
              <a:avLst/>
            </a:prstGeom>
            <a:noFill/>
          </p:spPr>
          <p:txBody>
            <a:bodyPr wrap="square" rtlCol="0">
              <a:spAutoFit/>
            </a:bodyPr>
            <a:lstStyle/>
            <a:p>
              <a:r>
                <a:rPr lang="zh-CN" altLang="en-US" sz="2400" b="1" dirty="0">
                  <a:solidFill>
                    <a:schemeClr val="tx2"/>
                  </a:solidFill>
                </a:rPr>
                <a:t>亮纹条件：                         亮纹强度：</a:t>
              </a:r>
            </a:p>
          </p:txBody>
        </p:sp>
        <p:sp>
          <p:nvSpPr>
            <p:cNvPr id="154" name="TextBox 153"/>
            <p:cNvSpPr txBox="1"/>
            <p:nvPr/>
          </p:nvSpPr>
          <p:spPr>
            <a:xfrm>
              <a:off x="611560" y="5780236"/>
              <a:ext cx="5472608" cy="461665"/>
            </a:xfrm>
            <a:prstGeom prst="rect">
              <a:avLst/>
            </a:prstGeom>
            <a:noFill/>
          </p:spPr>
          <p:txBody>
            <a:bodyPr wrap="square" rtlCol="0">
              <a:spAutoFit/>
            </a:bodyPr>
            <a:lstStyle/>
            <a:p>
              <a:r>
                <a:rPr lang="zh-CN" altLang="en-US" sz="2400" b="1" dirty="0">
                  <a:solidFill>
                    <a:schemeClr val="tx2"/>
                  </a:solidFill>
                </a:rPr>
                <a:t>暗纹条件：                         暗纹强度：</a:t>
              </a:r>
            </a:p>
          </p:txBody>
        </p:sp>
        <p:graphicFrame>
          <p:nvGraphicFramePr>
            <p:cNvPr id="156" name="对象 155"/>
            <p:cNvGraphicFramePr>
              <a:graphicFrameLocks noChangeAspect="1"/>
            </p:cNvGraphicFramePr>
            <p:nvPr/>
          </p:nvGraphicFramePr>
          <p:xfrm>
            <a:off x="5940152" y="5164857"/>
            <a:ext cx="1855787" cy="1360487"/>
          </p:xfrm>
          <a:graphic>
            <a:graphicData uri="http://schemas.openxmlformats.org/presentationml/2006/ole">
              <mc:AlternateContent xmlns:mc="http://schemas.openxmlformats.org/markup-compatibility/2006">
                <mc:Choice xmlns:v="urn:schemas-microsoft-com:vml" Requires="v">
                  <p:oleObj spid="_x0000_s104472" name="Equation" r:id="rId12" imgW="22860000" imgH="15849600" progId="Equation.DSMT4">
                    <p:embed/>
                  </p:oleObj>
                </mc:Choice>
                <mc:Fallback>
                  <p:oleObj name="Equation" r:id="rId12" imgW="22860000" imgH="15849600" progId="Equation.DSMT4">
                    <p:embed/>
                    <p:pic>
                      <p:nvPicPr>
                        <p:cNvPr id="0" name="图片 72884"/>
                        <p:cNvPicPr>
                          <a:picLocks noChangeAspect="1" noChangeArrowheads="1"/>
                        </p:cNvPicPr>
                        <p:nvPr/>
                      </p:nvPicPr>
                      <p:blipFill>
                        <a:blip r:embed="rId13"/>
                        <a:srcRect/>
                        <a:stretch>
                          <a:fillRect/>
                        </a:stretch>
                      </p:blipFill>
                      <p:spPr bwMode="auto">
                        <a:xfrm>
                          <a:off x="5940152" y="5164857"/>
                          <a:ext cx="1855787" cy="1360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500"/>
                                        <p:tgtEl>
                                          <p:spTgt spid="1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wipe(left)">
                                      <p:cBhvr>
                                        <p:cTn id="11" dur="500"/>
                                        <p:tgtEl>
                                          <p:spTgt spid="1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ipe(left)">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wipe(left)">
                                      <p:cBhvr>
                                        <p:cTn id="21" dur="500"/>
                                        <p:tgtEl>
                                          <p:spTgt spid="14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wipe(left)">
                                      <p:cBhvr>
                                        <p:cTn id="30" dur="500"/>
                                        <p:tgtEl>
                                          <p:spTgt spid="15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9" grpId="0"/>
      <p:bldP spid="150" grpId="0"/>
      <p:bldP spid="1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多光束干涉场的特点</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8</a:t>
            </a:fld>
            <a:endParaRPr lang="en-US" altLang="zh-CN"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1668" y="2204864"/>
            <a:ext cx="6580664" cy="3545858"/>
          </a:xfrm>
          <a:prstGeom prst="rect">
            <a:avLst/>
          </a:prstGeom>
        </p:spPr>
      </p:pic>
      <p:sp>
        <p:nvSpPr>
          <p:cNvPr id="19" name="Text Box 5"/>
          <p:cNvSpPr txBox="1">
            <a:spLocks noChangeArrowheads="1"/>
          </p:cNvSpPr>
          <p:nvPr/>
        </p:nvSpPr>
        <p:spPr bwMode="auto">
          <a:xfrm>
            <a:off x="251520" y="1308894"/>
            <a:ext cx="8640960" cy="479298"/>
          </a:xfrm>
          <a:prstGeom prst="rect">
            <a:avLst/>
          </a:prstGeom>
          <a:noFill/>
        </p:spPr>
        <p:txBody>
          <a:bodyPr wrap="square" rtlCol="0">
            <a:spAutoFit/>
          </a:bodyPr>
          <a:lstStyle>
            <a:defPPr>
              <a:defRPr lang="zh-CN"/>
            </a:defPPr>
            <a:lvl1pPr algn="just">
              <a:defRPr sz="2400" b="1">
                <a:solidFill>
                  <a:schemeClr val="tx2"/>
                </a:solidFill>
              </a:defRPr>
            </a:lvl1pPr>
          </a:lstStyle>
          <a:p>
            <a:r>
              <a:rPr lang="en-US" altLang="zh-CN" dirty="0"/>
              <a:t>3</a:t>
            </a:r>
            <a:r>
              <a:rPr lang="zh-CN" altLang="en-US" dirty="0"/>
              <a:t>）反射率</a:t>
            </a:r>
            <a:r>
              <a:rPr lang="en-US" altLang="zh-CN" i="1" dirty="0">
                <a:latin typeface="Times New Roman" panose="02020603050405020304" pitchFamily="18" charset="0"/>
                <a:cs typeface="Times New Roman" panose="02020603050405020304" pitchFamily="18" charset="0"/>
              </a:rPr>
              <a:t>R</a:t>
            </a:r>
            <a:r>
              <a:rPr lang="zh-CN" altLang="en-US" dirty="0"/>
              <a:t>决定着干涉图样中亮暗条纹的对比度和锐度。</a:t>
            </a:r>
          </a:p>
        </p:txBody>
      </p:sp>
      <p:sp>
        <p:nvSpPr>
          <p:cNvPr id="3" name="TextBox 2"/>
          <p:cNvSpPr txBox="1"/>
          <p:nvPr/>
        </p:nvSpPr>
        <p:spPr>
          <a:xfrm>
            <a:off x="673413" y="6021288"/>
            <a:ext cx="7797175" cy="461665"/>
          </a:xfrm>
          <a:prstGeom prst="rect">
            <a:avLst/>
          </a:prstGeom>
          <a:noFill/>
        </p:spPr>
        <p:txBody>
          <a:bodyPr wrap="square" rtlCol="0">
            <a:spAutoFit/>
          </a:bodyPr>
          <a:lstStyle/>
          <a:p>
            <a:pPr algn="ctr"/>
            <a:r>
              <a:rPr lang="zh-CN" altLang="en-US" sz="2400" b="1" dirty="0">
                <a:solidFill>
                  <a:srgbClr val="FF0000"/>
                </a:solidFill>
              </a:rPr>
              <a:t>随着</a:t>
            </a:r>
            <a:r>
              <a:rPr lang="en-US" altLang="zh-CN" sz="2400" b="1" i="1" dirty="0">
                <a:solidFill>
                  <a:srgbClr val="FF0000"/>
                </a:solidFill>
                <a:latin typeface="Times New Roman" panose="02020603050405020304" pitchFamily="18" charset="0"/>
                <a:cs typeface="Times New Roman" panose="02020603050405020304" pitchFamily="18" charset="0"/>
              </a:rPr>
              <a:t>R</a:t>
            </a:r>
            <a:r>
              <a:rPr lang="zh-CN" altLang="en-US" sz="2400" b="1" dirty="0">
                <a:solidFill>
                  <a:srgbClr val="FF0000"/>
                </a:solidFill>
              </a:rPr>
              <a:t>增加，干涉条纹的对比度和锐度均增加。</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p:txBody>
          <a:bodyPr/>
          <a:lstStyle/>
          <a:p>
            <a:r>
              <a:rPr lang="zh-CN" altLang="en-US" dirty="0">
                <a:latin typeface="黑体" panose="02010609060101010101" pitchFamily="2" charset="-122"/>
                <a:ea typeface="黑体" panose="02010609060101010101" pitchFamily="2" charset="-122"/>
              </a:rPr>
              <a:t>干涉条纹的锐度</a:t>
            </a:r>
            <a:endParaRPr lang="en-US" altLang="zh-CN" dirty="0">
              <a:latin typeface="黑体" panose="02010609060101010101" pitchFamily="2" charset="-122"/>
              <a:ea typeface="黑体" panose="02010609060101010101" pitchFamily="2" charset="-122"/>
            </a:endParaRPr>
          </a:p>
        </p:txBody>
      </p:sp>
      <p:sp>
        <p:nvSpPr>
          <p:cNvPr id="5" name="灯片编号占位符 4"/>
          <p:cNvSpPr>
            <a:spLocks noGrp="1"/>
          </p:cNvSpPr>
          <p:nvPr>
            <p:ph type="sldNum" sz="quarter" idx="10"/>
          </p:nvPr>
        </p:nvSpPr>
        <p:spPr/>
        <p:txBody>
          <a:bodyPr/>
          <a:lstStyle/>
          <a:p>
            <a:pPr>
              <a:defRPr/>
            </a:pPr>
            <a:fld id="{9A1FA108-A18D-4672-A237-5D1ABE4F711D}" type="slidenum">
              <a:rPr lang="zh-CN" altLang="en-US"/>
              <a:t>9</a:t>
            </a:fld>
            <a:endParaRPr lang="en-US" altLang="zh-CN" dirty="0"/>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0072" y="1340769"/>
            <a:ext cx="3744416" cy="368703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07504" y="1268760"/>
                <a:ext cx="4749088" cy="2492990"/>
              </a:xfrm>
              <a:prstGeom prst="rect">
                <a:avLst/>
              </a:prstGeom>
            </p:spPr>
            <p:txBody>
              <a:bodyPr wrap="square">
                <a:spAutoFit/>
              </a:bodyPr>
              <a:lstStyle/>
              <a:p>
                <a:pPr algn="just">
                  <a:lnSpc>
                    <a:spcPct val="130000"/>
                  </a:lnSpc>
                </a:pPr>
                <a:r>
                  <a:rPr lang="zh-CN" altLang="en-US" sz="2000" b="1" dirty="0">
                    <a:solidFill>
                      <a:schemeClr val="tx2"/>
                    </a:solidFill>
                  </a:rPr>
                  <a:t>条纹的锐度表示条纹的明锐程度，它用条纹的位相差半宽度，即条纹中光强为峰值的一半时强度曲线上对应两点间的位相差距离</a:t>
                </a:r>
                <a14:m>
                  <m:oMath xmlns:m="http://schemas.openxmlformats.org/officeDocument/2006/math">
                    <m:r>
                      <a:rPr lang="zh-CN" altLang="en-US" sz="2000" b="1" i="1" smtClean="0">
                        <a:solidFill>
                          <a:schemeClr val="tx2"/>
                        </a:solidFill>
                        <a:latin typeface="Cambria Math"/>
                      </a:rPr>
                      <m:t>∆</m:t>
                    </m:r>
                    <m:r>
                      <a:rPr lang="zh-CN" altLang="en-US" sz="2000" b="1" i="1" smtClean="0">
                        <a:solidFill>
                          <a:schemeClr val="tx2"/>
                        </a:solidFill>
                        <a:latin typeface="Cambria Math"/>
                      </a:rPr>
                      <m:t>𝜹</m:t>
                    </m:r>
                  </m:oMath>
                </a14:m>
                <a:r>
                  <a:rPr lang="zh-CN" altLang="en-US" sz="2000" b="1" dirty="0">
                    <a:solidFill>
                      <a:schemeClr val="tx2"/>
                    </a:solidFill>
                  </a:rPr>
                  <a:t>表示。</a:t>
                </a:r>
                <a:endParaRPr lang="en-US" altLang="zh-CN" sz="2000" b="1" dirty="0">
                  <a:solidFill>
                    <a:schemeClr val="tx2"/>
                  </a:solidFill>
                </a:endParaRPr>
              </a:p>
              <a:p>
                <a:pPr algn="just">
                  <a:lnSpc>
                    <a:spcPct val="130000"/>
                  </a:lnSpc>
                </a:pPr>
                <a:r>
                  <a:rPr lang="zh-CN" altLang="en-US" sz="2000" b="1" dirty="0">
                    <a:solidFill>
                      <a:schemeClr val="tx2"/>
                    </a:solidFill>
                  </a:rPr>
                  <a:t>对第</a:t>
                </a:r>
                <a:r>
                  <a:rPr lang="en-US" altLang="zh-CN" sz="2000" b="1" i="1" dirty="0">
                    <a:solidFill>
                      <a:schemeClr val="tx2"/>
                    </a:solidFill>
                    <a:latin typeface="Times New Roman" panose="02020603050405020304" pitchFamily="18" charset="0"/>
                    <a:cs typeface="Times New Roman" panose="02020603050405020304" pitchFamily="18" charset="0"/>
                  </a:rPr>
                  <a:t>m</a:t>
                </a:r>
                <a:r>
                  <a:rPr lang="zh-CN" altLang="en-US" sz="2000" b="1" dirty="0">
                    <a:solidFill>
                      <a:schemeClr val="tx2"/>
                    </a:solidFill>
                  </a:rPr>
                  <a:t>级条纹，两个半强度点对应的位相差为：</a:t>
                </a:r>
              </a:p>
            </p:txBody>
          </p:sp>
        </mc:Choice>
        <mc:Fallback xmlns="">
          <p:sp>
            <p:nvSpPr>
              <p:cNvPr id="8" name="矩形 7"/>
              <p:cNvSpPr>
                <a:spLocks noRot="1" noChangeAspect="1" noMove="1" noResize="1" noEditPoints="1" noAdjustHandles="1" noChangeArrowheads="1" noChangeShapeType="1" noTextEdit="1"/>
              </p:cNvSpPr>
              <p:nvPr/>
            </p:nvSpPr>
            <p:spPr>
              <a:xfrm>
                <a:off x="107504" y="1268760"/>
                <a:ext cx="4749088" cy="2492990"/>
              </a:xfrm>
              <a:prstGeom prst="rect">
                <a:avLst/>
              </a:prstGeom>
              <a:blipFill rotWithShape="1">
                <a:blip r:embed="rId5"/>
                <a:stretch>
                  <a:fillRect l="-1412" r="-1284" b="-1222"/>
                </a:stretch>
              </a:blipFill>
            </p:spPr>
            <p:txBody>
              <a:bodyPr/>
              <a:lstStyle/>
              <a:p>
                <a:r>
                  <a:rPr lang="zh-CN" altLang="en-US">
                    <a:noFill/>
                  </a:rPr>
                  <a:t> </a:t>
                </a:r>
                <a:endParaRPr lang="zh-CN" altLang="en-US">
                  <a:noFill/>
                </a:endParaRPr>
              </a:p>
            </p:txBody>
          </p:sp>
        </mc:Fallback>
      </mc:AlternateContent>
      <p:graphicFrame>
        <p:nvGraphicFramePr>
          <p:cNvPr id="11" name="对象 10"/>
          <p:cNvGraphicFramePr>
            <a:graphicFrameLocks noChangeAspect="1"/>
          </p:cNvGraphicFramePr>
          <p:nvPr/>
        </p:nvGraphicFramePr>
        <p:xfrm>
          <a:off x="179512" y="3933056"/>
          <a:ext cx="1685925" cy="801688"/>
        </p:xfrm>
        <a:graphic>
          <a:graphicData uri="http://schemas.openxmlformats.org/presentationml/2006/ole">
            <mc:AlternateContent xmlns:mc="http://schemas.openxmlformats.org/markup-compatibility/2006">
              <mc:Choice xmlns:v="urn:schemas-microsoft-com:vml" Requires="v">
                <p:oleObj spid="_x0000_s74564" name="Equation" r:id="rId6" imgW="21336000" imgH="9448800" progId="Equation.DSMT4">
                  <p:embed/>
                </p:oleObj>
              </mc:Choice>
              <mc:Fallback>
                <p:oleObj name="Equation" r:id="rId6" imgW="21336000" imgH="9448800" progId="Equation.DSMT4">
                  <p:embed/>
                  <p:pic>
                    <p:nvPicPr>
                      <p:cNvPr id="0" name="图片 73869"/>
                      <p:cNvPicPr>
                        <a:picLocks noChangeAspect="1" noChangeArrowheads="1"/>
                      </p:cNvPicPr>
                      <p:nvPr/>
                    </p:nvPicPr>
                    <p:blipFill>
                      <a:blip r:embed="rId7"/>
                      <a:srcRect/>
                      <a:stretch>
                        <a:fillRect/>
                      </a:stretch>
                    </p:blipFill>
                    <p:spPr bwMode="auto">
                      <a:xfrm>
                        <a:off x="179512" y="3933056"/>
                        <a:ext cx="1685925"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2732973" y="3944770"/>
          <a:ext cx="2516840" cy="1068406"/>
        </p:xfrm>
        <a:graphic>
          <a:graphicData uri="http://schemas.openxmlformats.org/presentationml/2006/ole">
            <mc:AlternateContent xmlns:mc="http://schemas.openxmlformats.org/markup-compatibility/2006">
              <mc:Choice xmlns:v="urn:schemas-microsoft-com:vml" Requires="v">
                <p:oleObj spid="_x0000_s74565" name="Equation" r:id="rId8" imgW="36576000" imgH="15544800" progId="Equation.DSMT4">
                  <p:embed/>
                </p:oleObj>
              </mc:Choice>
              <mc:Fallback>
                <p:oleObj name="Equation" r:id="rId8" imgW="36576000" imgH="15544800" progId="Equation.DSMT4">
                  <p:embed/>
                  <p:pic>
                    <p:nvPicPr>
                      <p:cNvPr id="0" name="图片 73870"/>
                      <p:cNvPicPr>
                        <a:picLocks noChangeAspect="1" noChangeArrowheads="1"/>
                      </p:cNvPicPr>
                      <p:nvPr/>
                    </p:nvPicPr>
                    <p:blipFill>
                      <a:blip r:embed="rId9"/>
                      <a:srcRect/>
                      <a:stretch>
                        <a:fillRect/>
                      </a:stretch>
                    </p:blipFill>
                    <p:spPr bwMode="auto">
                      <a:xfrm>
                        <a:off x="2732973" y="3944770"/>
                        <a:ext cx="2516840" cy="1068406"/>
                      </a:xfrm>
                      <a:prstGeom prst="rect">
                        <a:avLst/>
                      </a:prstGeom>
                      <a:noFill/>
                      <a:ln>
                        <a:noFill/>
                      </a:ln>
                      <a:effectLst/>
                    </p:spPr>
                  </p:pic>
                </p:oleObj>
              </mc:Fallback>
            </mc:AlternateContent>
          </a:graphicData>
        </a:graphic>
      </p:graphicFrame>
      <p:sp>
        <p:nvSpPr>
          <p:cNvPr id="13" name="TextBox 12"/>
          <p:cNvSpPr txBox="1"/>
          <p:nvPr/>
        </p:nvSpPr>
        <p:spPr>
          <a:xfrm>
            <a:off x="1835696" y="4119463"/>
            <a:ext cx="958917" cy="400110"/>
          </a:xfrm>
          <a:prstGeom prst="rect">
            <a:avLst/>
          </a:prstGeom>
          <a:noFill/>
        </p:spPr>
        <p:txBody>
          <a:bodyPr wrap="none" rtlCol="0">
            <a:spAutoFit/>
          </a:bodyPr>
          <a:lstStyle/>
          <a:p>
            <a:r>
              <a:rPr lang="zh-CN" altLang="en-US" sz="2000" b="1" dirty="0">
                <a:solidFill>
                  <a:schemeClr val="tx2"/>
                </a:solidFill>
              </a:rPr>
              <a:t>代入：</a:t>
            </a:r>
          </a:p>
        </p:txBody>
      </p:sp>
      <p:sp>
        <p:nvSpPr>
          <p:cNvPr id="15" name="TextBox 14"/>
          <p:cNvSpPr txBox="1"/>
          <p:nvPr/>
        </p:nvSpPr>
        <p:spPr>
          <a:xfrm>
            <a:off x="107504" y="5189130"/>
            <a:ext cx="958917" cy="400110"/>
          </a:xfrm>
          <a:prstGeom prst="rect">
            <a:avLst/>
          </a:prstGeom>
          <a:noFill/>
        </p:spPr>
        <p:txBody>
          <a:bodyPr wrap="none" rtlCol="0">
            <a:spAutoFit/>
          </a:bodyPr>
          <a:lstStyle/>
          <a:p>
            <a:r>
              <a:rPr lang="zh-CN" altLang="en-US" sz="2000" b="1" dirty="0">
                <a:solidFill>
                  <a:schemeClr val="tx2"/>
                </a:solidFill>
              </a:rPr>
              <a:t>得到：</a:t>
            </a:r>
          </a:p>
        </p:txBody>
      </p:sp>
      <p:graphicFrame>
        <p:nvGraphicFramePr>
          <p:cNvPr id="16" name="对象 15"/>
          <p:cNvGraphicFramePr>
            <a:graphicFrameLocks noChangeAspect="1"/>
          </p:cNvGraphicFramePr>
          <p:nvPr/>
        </p:nvGraphicFramePr>
        <p:xfrm>
          <a:off x="1187624" y="4997910"/>
          <a:ext cx="2530475" cy="831850"/>
        </p:xfrm>
        <a:graphic>
          <a:graphicData uri="http://schemas.openxmlformats.org/presentationml/2006/ole">
            <mc:AlternateContent xmlns:mc="http://schemas.openxmlformats.org/markup-compatibility/2006">
              <mc:Choice xmlns:v="urn:schemas-microsoft-com:vml" Requires="v">
                <p:oleObj spid="_x0000_s74566" name="Equation" r:id="rId10" imgW="31089600" imgH="10668000" progId="Equation.DSMT4">
                  <p:embed/>
                </p:oleObj>
              </mc:Choice>
              <mc:Fallback>
                <p:oleObj name="Equation" r:id="rId10" imgW="31089600" imgH="10668000" progId="Equation.DSMT4">
                  <p:embed/>
                  <p:pic>
                    <p:nvPicPr>
                      <p:cNvPr id="0" name="图片 73871"/>
                      <p:cNvPicPr>
                        <a:picLocks noChangeAspect="1" noChangeArrowheads="1"/>
                      </p:cNvPicPr>
                      <p:nvPr/>
                    </p:nvPicPr>
                    <p:blipFill>
                      <a:blip r:embed="rId11"/>
                      <a:srcRect/>
                      <a:stretch>
                        <a:fillRect/>
                      </a:stretch>
                    </p:blipFill>
                    <p:spPr bwMode="auto">
                      <a:xfrm>
                        <a:off x="1187624" y="4997910"/>
                        <a:ext cx="2530475"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对象 16"/>
          <p:cNvGraphicFramePr>
            <a:graphicFrameLocks noChangeAspect="1"/>
          </p:cNvGraphicFramePr>
          <p:nvPr/>
        </p:nvGraphicFramePr>
        <p:xfrm>
          <a:off x="2123728" y="5805264"/>
          <a:ext cx="3044825" cy="890587"/>
        </p:xfrm>
        <a:graphic>
          <a:graphicData uri="http://schemas.openxmlformats.org/presentationml/2006/ole">
            <mc:AlternateContent xmlns:mc="http://schemas.openxmlformats.org/markup-compatibility/2006">
              <mc:Choice xmlns:v="urn:schemas-microsoft-com:vml" Requires="v">
                <p:oleObj spid="_x0000_s74567" name="Equation" r:id="rId12" imgW="35052000" imgH="10363200" progId="Equation.DSMT4">
                  <p:embed/>
                </p:oleObj>
              </mc:Choice>
              <mc:Fallback>
                <p:oleObj name="Equation" r:id="rId12" imgW="35052000" imgH="10363200" progId="Equation.DSMT4">
                  <p:embed/>
                  <p:pic>
                    <p:nvPicPr>
                      <p:cNvPr id="0" name="图片 73872"/>
                      <p:cNvPicPr>
                        <a:picLocks noChangeAspect="1" noChangeArrowheads="1"/>
                      </p:cNvPicPr>
                      <p:nvPr/>
                    </p:nvPicPr>
                    <p:blipFill>
                      <a:blip r:embed="rId13"/>
                      <a:srcRect/>
                      <a:stretch>
                        <a:fillRect/>
                      </a:stretch>
                    </p:blipFill>
                    <p:spPr bwMode="auto">
                      <a:xfrm>
                        <a:off x="2123728" y="5805264"/>
                        <a:ext cx="3044825" cy="89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Box 17"/>
          <p:cNvSpPr txBox="1"/>
          <p:nvPr/>
        </p:nvSpPr>
        <p:spPr>
          <a:xfrm>
            <a:off x="107504" y="6053226"/>
            <a:ext cx="2679900" cy="400110"/>
          </a:xfrm>
          <a:prstGeom prst="rect">
            <a:avLst/>
          </a:prstGeom>
          <a:noFill/>
        </p:spPr>
        <p:txBody>
          <a:bodyPr wrap="square" rtlCol="0">
            <a:spAutoFit/>
          </a:bodyPr>
          <a:lstStyle/>
          <a:p>
            <a:r>
              <a:rPr lang="zh-CN" altLang="en-US" sz="2000" b="1" dirty="0">
                <a:solidFill>
                  <a:schemeClr val="tx2"/>
                </a:solidFill>
              </a:rPr>
              <a:t>条纹的</a:t>
            </a:r>
            <a:r>
              <a:rPr lang="zh-CN" altLang="en-US" sz="2000" b="1" dirty="0">
                <a:solidFill>
                  <a:srgbClr val="FF0000"/>
                </a:solidFill>
              </a:rPr>
              <a:t>精细度</a:t>
            </a:r>
            <a:r>
              <a:rPr lang="zh-CN" altLang="en-US" sz="2000" b="1" dirty="0">
                <a:solidFill>
                  <a:schemeClr val="tx2"/>
                </a:solidFill>
              </a:rPr>
              <a:t>：</a:t>
            </a:r>
          </a:p>
        </p:txBody>
      </p:sp>
      <p:sp>
        <p:nvSpPr>
          <p:cNvPr id="19" name="TextBox 18"/>
          <p:cNvSpPr txBox="1"/>
          <p:nvPr/>
        </p:nvSpPr>
        <p:spPr>
          <a:xfrm>
            <a:off x="5364088" y="5961474"/>
            <a:ext cx="3563888" cy="707886"/>
          </a:xfrm>
          <a:prstGeom prst="rect">
            <a:avLst/>
          </a:prstGeom>
          <a:noFill/>
        </p:spPr>
        <p:txBody>
          <a:bodyPr wrap="square" rtlCol="0">
            <a:spAutoFit/>
          </a:bodyPr>
          <a:lstStyle/>
          <a:p>
            <a:pPr algn="just"/>
            <a:r>
              <a:rPr lang="zh-CN" altLang="en-US" sz="2000" b="1" dirty="0">
                <a:solidFill>
                  <a:srgbClr val="FF0000"/>
                </a:solidFill>
                <a:latin typeface="+mn-ea"/>
              </a:rPr>
              <a:t>当</a:t>
            </a:r>
            <a:r>
              <a:rPr lang="en-US" altLang="zh-CN" sz="2000" b="1" i="1" dirty="0">
                <a:solidFill>
                  <a:srgbClr val="FF0000"/>
                </a:solidFill>
                <a:latin typeface="+mn-ea"/>
                <a:cs typeface="Times New Roman" panose="02020603050405020304" pitchFamily="18" charset="0"/>
              </a:rPr>
              <a:t>R</a:t>
            </a:r>
            <a:r>
              <a:rPr lang="en-US" altLang="zh-CN" sz="2000" b="1" dirty="0">
                <a:solidFill>
                  <a:srgbClr val="FF0000"/>
                </a:solidFill>
                <a:latin typeface="+mn-ea"/>
              </a:rPr>
              <a:t>→1</a:t>
            </a:r>
            <a:r>
              <a:rPr lang="zh-CN" altLang="en-US" sz="2000" b="1" dirty="0">
                <a:solidFill>
                  <a:srgbClr val="FF0000"/>
                </a:solidFill>
                <a:latin typeface="+mn-ea"/>
              </a:rPr>
              <a:t>，</a:t>
            </a:r>
            <a:r>
              <a:rPr lang="en-US" altLang="zh-CN" sz="2000" b="1" i="1" dirty="0">
                <a:solidFill>
                  <a:srgbClr val="FF0000"/>
                </a:solidFill>
                <a:latin typeface="+mn-ea"/>
                <a:cs typeface="Times New Roman" panose="02020603050405020304" pitchFamily="18" charset="0"/>
              </a:rPr>
              <a:t>S</a:t>
            </a:r>
            <a:r>
              <a:rPr lang="en-US" altLang="zh-CN" sz="2000" b="1" dirty="0">
                <a:solidFill>
                  <a:srgbClr val="FF0000"/>
                </a:solidFill>
                <a:latin typeface="+mn-ea"/>
              </a:rPr>
              <a:t>→∞</a:t>
            </a:r>
            <a:r>
              <a:rPr lang="zh-CN" altLang="en-US" sz="2000" b="1" dirty="0">
                <a:solidFill>
                  <a:srgbClr val="FF0000"/>
                </a:solidFill>
                <a:latin typeface="+mn-ea"/>
              </a:rPr>
              <a:t>，</a:t>
            </a:r>
            <a:r>
              <a:rPr kumimoji="1" lang="zh-CN" altLang="en-US" sz="2000" b="1" dirty="0">
                <a:solidFill>
                  <a:srgbClr val="FF0000"/>
                </a:solidFill>
                <a:latin typeface="+mn-ea"/>
              </a:rPr>
              <a:t>多光束干涉常用于精密测量和光谱分析中。</a:t>
            </a:r>
            <a:endParaRPr lang="zh-CN" altLang="en-US" sz="2000" b="1" dirty="0">
              <a:solidFill>
                <a:srgbClr val="FF0000"/>
              </a:solidFill>
              <a:latin typeface="+mn-ea"/>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ipe(left)">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wipe(left)">
                                      <p:cBhvr>
                                        <p:cTn id="19" dur="500"/>
                                        <p:tgtEl>
                                          <p:spTgt spid="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19" grpId="0"/>
    </p:bldLst>
  </p:timing>
</p:sld>
</file>

<file path=ppt/theme/theme1.xml><?xml version="1.0" encoding="utf-8"?>
<a:theme xmlns:a="http://schemas.openxmlformats.org/drawingml/2006/main" name="Yang01">
  <a:themeElements>
    <a:clrScheme name="Yang01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Yang0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Yang01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Yang01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Yang01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Yang01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Yang01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Yang01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Yang01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Yang01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Class1-2_0.绪论</Template>
  <TotalTime>5205</TotalTime>
  <Words>3323</Words>
  <Application>Microsoft Office PowerPoint</Application>
  <PresentationFormat>全屏显示(4:3)</PresentationFormat>
  <Paragraphs>351</Paragraphs>
  <Slides>48</Slides>
  <Notes>46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59" baseType="lpstr">
      <vt:lpstr>黑体</vt:lpstr>
      <vt:lpstr>宋体</vt:lpstr>
      <vt:lpstr>Arial</vt:lpstr>
      <vt:lpstr>Calibri</vt:lpstr>
      <vt:lpstr>Cambria Math</vt:lpstr>
      <vt:lpstr>Times New Roman</vt:lpstr>
      <vt:lpstr>Verdana</vt:lpstr>
      <vt:lpstr>Wingdings</vt:lpstr>
      <vt:lpstr>Yang01</vt:lpstr>
      <vt:lpstr>Equation</vt:lpstr>
      <vt:lpstr>公式</vt:lpstr>
      <vt:lpstr>PowerPoint 演示文稿</vt:lpstr>
      <vt:lpstr>第4章 多光束干涉与光学薄膜</vt:lpstr>
      <vt:lpstr>平板的多光束干涉</vt:lpstr>
      <vt:lpstr>平板的多光束干涉</vt:lpstr>
      <vt:lpstr>多光束干涉分析方法</vt:lpstr>
      <vt:lpstr>多光束干涉场的强度</vt:lpstr>
      <vt:lpstr>多光束干涉场的特点</vt:lpstr>
      <vt:lpstr>多光束干涉场的特点</vt:lpstr>
      <vt:lpstr>干涉条纹的锐度</vt:lpstr>
      <vt:lpstr>干涉条纹的锐度</vt:lpstr>
      <vt:lpstr>第4章 多光束干涉与光学薄膜</vt:lpstr>
      <vt:lpstr>法布里-帕罗干涉仪</vt:lpstr>
      <vt:lpstr>F-P干涉条纹的分布规律</vt:lpstr>
      <vt:lpstr>F-P干涉条纹的锐度</vt:lpstr>
      <vt:lpstr>F-P干涉条纹的锐度</vt:lpstr>
      <vt:lpstr>F-P干涉仪的光谱特性</vt:lpstr>
      <vt:lpstr>F-P标准具的应用—研究光谱精细结构</vt:lpstr>
      <vt:lpstr>F-P标准具的分辨本领与瑞利判据</vt:lpstr>
      <vt:lpstr>F-P标准具的应用—激光器谐振腔</vt:lpstr>
      <vt:lpstr>LIGO：激光干涉引力波观测系统</vt:lpstr>
      <vt:lpstr>LIGO：迈克尔逊干涉仪+FP干涉仪</vt:lpstr>
      <vt:lpstr>第4章 多光束干涉与光学薄膜</vt:lpstr>
      <vt:lpstr>光学薄膜</vt:lpstr>
      <vt:lpstr>单层膜</vt:lpstr>
      <vt:lpstr>单层膜</vt:lpstr>
      <vt:lpstr>单层增透膜</vt:lpstr>
      <vt:lpstr>单层增透膜—斜入射情况</vt:lpstr>
      <vt:lpstr>单层增反膜</vt:lpstr>
      <vt:lpstr>半波长膜</vt:lpstr>
      <vt:lpstr>双层膜</vt:lpstr>
      <vt:lpstr>多层膜</vt:lpstr>
      <vt:lpstr>双层增透膜</vt:lpstr>
      <vt:lpstr>多层高反射膜</vt:lpstr>
      <vt:lpstr>冷光膜</vt:lpstr>
      <vt:lpstr>彩色分光膜</vt:lpstr>
      <vt:lpstr>干涉滤光片</vt:lpstr>
      <vt:lpstr>干涉滤光片</vt:lpstr>
      <vt:lpstr>干涉滤光片</vt:lpstr>
      <vt:lpstr>第4章 多光束干涉与光学薄膜</vt:lpstr>
      <vt:lpstr>薄膜界面处的电磁场</vt:lpstr>
      <vt:lpstr>膜系中的电磁场关系</vt:lpstr>
      <vt:lpstr>分析透射和反射系数的思路</vt:lpstr>
      <vt:lpstr>薄膜的特征矩阵</vt:lpstr>
      <vt:lpstr>薄膜的特征矩阵</vt:lpstr>
      <vt:lpstr>膜系的特征矩阵和反射率</vt:lpstr>
      <vt:lpstr>膜系的特征矩阵和反射率</vt:lpstr>
      <vt:lpstr>致谢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wanzhujun</dc:creator>
  <cp:lastModifiedBy>Hust</cp:lastModifiedBy>
  <cp:revision>952</cp:revision>
  <dcterms:created xsi:type="dcterms:W3CDTF">2013-11-04T02:33:00Z</dcterms:created>
  <dcterms:modified xsi:type="dcterms:W3CDTF">2022-10-07T16:07:45Z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